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7"/>
  </p:notesMasterIdLst>
  <p:sldIdLst>
    <p:sldId id="256" r:id="rId2"/>
    <p:sldId id="257" r:id="rId3"/>
    <p:sldId id="258" r:id="rId4"/>
    <p:sldId id="261" r:id="rId5"/>
    <p:sldId id="259" r:id="rId6"/>
    <p:sldId id="260" r:id="rId7"/>
    <p:sldId id="262" r:id="rId8"/>
    <p:sldId id="263" r:id="rId9"/>
    <p:sldId id="264" r:id="rId10"/>
    <p:sldId id="265" r:id="rId11"/>
    <p:sldId id="266" r:id="rId12"/>
    <p:sldId id="267" r:id="rId13"/>
    <p:sldId id="270" r:id="rId14"/>
    <p:sldId id="268" r:id="rId15"/>
    <p:sldId id="269"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854"/>
    <p:restoredTop sz="94607"/>
  </p:normalViewPr>
  <p:slideViewPr>
    <p:cSldViewPr snapToGrid="0" snapToObjects="1" showGuides="1">
      <p:cViewPr varScale="1">
        <p:scale>
          <a:sx n="124" d="100"/>
          <a:sy n="124" d="100"/>
        </p:scale>
        <p:origin x="656" y="16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949BA86-6B5D-1A4C-92CE-FBBE3A215931}" type="datetimeFigureOut">
              <a:rPr lang="en-US" smtClean="0"/>
              <a:t>4/4/19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38A2679-5226-EE4B-BC9E-AE8AF7C3A9ED}" type="slidenum">
              <a:rPr lang="en-US" smtClean="0"/>
              <a:t>‹#›</a:t>
            </a:fld>
            <a:endParaRPr lang="en-US"/>
          </a:p>
        </p:txBody>
      </p:sp>
    </p:spTree>
    <p:extLst>
      <p:ext uri="{BB962C8B-B14F-4D97-AF65-F5344CB8AC3E}">
        <p14:creationId xmlns:p14="http://schemas.microsoft.com/office/powerpoint/2010/main" val="37792048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en.wikipedia.org/wiki/Barnes%E2%80%93Hut_simulation"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say you have this data. Now how do you visualize this data? Simply. Okay, so you have nodes and links, so may be with a graph. Fine. But, how do you bring out inherent structure in the data, let’s say inherent clusters or relationships between these nodes. You might not have time for complex graph algorithms, you need not implement a clustering algorithm on top of it. All you need to know is two simple laws from high school physics. And you get this… </a:t>
            </a:r>
            <a:r>
              <a:rPr lang="en-US" i="1" dirty="0"/>
              <a:t>(next slide)</a:t>
            </a:r>
          </a:p>
          <a:p>
            <a:endParaRPr lang="en-US" i="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Data: Les </a:t>
            </a:r>
            <a:r>
              <a:rPr lang="en-US" sz="1200" b="1" i="0" kern="1200" dirty="0" err="1">
                <a:solidFill>
                  <a:schemeClr val="tx1"/>
                </a:solidFill>
                <a:effectLst/>
                <a:latin typeface="+mn-lt"/>
                <a:ea typeface="+mn-ea"/>
                <a:cs typeface="+mn-cs"/>
              </a:rPr>
              <a:t>Miserables</a:t>
            </a:r>
            <a:r>
              <a:rPr lang="en-US" sz="1200" b="1" i="0" kern="1200" dirty="0">
                <a:solidFill>
                  <a:schemeClr val="tx1"/>
                </a:solidFill>
                <a:effectLst/>
                <a:latin typeface="+mn-lt"/>
                <a:ea typeface="+mn-ea"/>
                <a:cs typeface="+mn-cs"/>
              </a:rPr>
              <a:t>, Character Co-occurrences (Network)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Adapted by: Mike Bostock (creator of D3)</a:t>
            </a:r>
            <a:endParaRPr lang="en-US" b="1" dirty="0"/>
          </a:p>
          <a:p>
            <a:endParaRPr lang="en-US" i="1" dirty="0"/>
          </a:p>
        </p:txBody>
      </p:sp>
      <p:sp>
        <p:nvSpPr>
          <p:cNvPr id="4" name="Slide Number Placeholder 3"/>
          <p:cNvSpPr>
            <a:spLocks noGrp="1"/>
          </p:cNvSpPr>
          <p:nvPr>
            <p:ph type="sldNum" sz="quarter" idx="5"/>
          </p:nvPr>
        </p:nvSpPr>
        <p:spPr/>
        <p:txBody>
          <a:bodyPr/>
          <a:lstStyle/>
          <a:p>
            <a:fld id="{538A2679-5226-EE4B-BC9E-AE8AF7C3A9ED}" type="slidenum">
              <a:rPr lang="en-US" smtClean="0"/>
              <a:t>2</a:t>
            </a:fld>
            <a:endParaRPr lang="en-US"/>
          </a:p>
        </p:txBody>
      </p:sp>
    </p:spTree>
    <p:extLst>
      <p:ext uri="{BB962C8B-B14F-4D97-AF65-F5344CB8AC3E}">
        <p14:creationId xmlns:p14="http://schemas.microsoft.com/office/powerpoint/2010/main" val="18208777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Force-directed layouts are quite good at uncovering inherent structures in graphs.</a:t>
            </a:r>
          </a:p>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38A2679-5226-EE4B-BC9E-AE8AF7C3A9ED}" type="slidenum">
              <a:rPr lang="en-US" smtClean="0"/>
              <a:t>3</a:t>
            </a:fld>
            <a:endParaRPr lang="en-US"/>
          </a:p>
        </p:txBody>
      </p:sp>
    </p:spTree>
    <p:extLst>
      <p:ext uri="{BB962C8B-B14F-4D97-AF65-F5344CB8AC3E}">
        <p14:creationId xmlns:p14="http://schemas.microsoft.com/office/powerpoint/2010/main" val="5386042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Simplicity – good choice when just want to draw a general graph, and do not have specific domain knowledge about the topology e.g. hierarchical </a:t>
            </a:r>
          </a:p>
          <a:p>
            <a:r>
              <a:rPr lang="en-SG" dirty="0"/>
              <a:t>Flexibility – they are versatile in the sense that a lot of customization can be done to the aesthetic </a:t>
            </a:r>
            <a:r>
              <a:rPr lang="en-SG" dirty="0" err="1"/>
              <a:t>e.g</a:t>
            </a:r>
            <a:r>
              <a:rPr lang="en-SG" dirty="0"/>
              <a:t>  </a:t>
            </a:r>
            <a:r>
              <a:rPr lang="en-SG" sz="1200" b="0" i="0" kern="1200" dirty="0">
                <a:solidFill>
                  <a:schemeClr val="tx1"/>
                </a:solidFill>
                <a:effectLst/>
                <a:latin typeface="+mn-lt"/>
                <a:ea typeface="+mn-ea"/>
                <a:cs typeface="+mn-cs"/>
              </a:rPr>
              <a:t>directed graphs, 3D graph drawing, dynamic graphs – hence one if not the most common layout for node-link diagrams</a:t>
            </a:r>
          </a:p>
          <a:p>
            <a:r>
              <a:rPr lang="en-SG" sz="1200" b="0" i="0" kern="1200" dirty="0">
                <a:solidFill>
                  <a:schemeClr val="tx1"/>
                </a:solidFill>
                <a:effectLst/>
                <a:latin typeface="+mn-lt"/>
                <a:ea typeface="+mn-ea"/>
                <a:cs typeface="+mn-cs"/>
              </a:rPr>
              <a:t>Clarity - layout algorithm places the more interconnected nodes together, the cluster patterns implicitly emerge – however artefacts may appear as well because of repulsion from elsewhere</a:t>
            </a:r>
          </a:p>
          <a:p>
            <a:r>
              <a:rPr lang="en-SG" sz="1200" b="0" i="0" kern="1200" dirty="0">
                <a:solidFill>
                  <a:schemeClr val="tx1"/>
                </a:solidFill>
                <a:effectLst/>
                <a:latin typeface="+mn-lt"/>
                <a:ea typeface="+mn-ea"/>
                <a:cs typeface="+mn-cs"/>
              </a:rPr>
              <a:t>Interactivity – like the D3 example previously</a:t>
            </a:r>
          </a:p>
          <a:p>
            <a:endParaRPr lang="en-SG" sz="1200" b="0" i="0" kern="1200" dirty="0">
              <a:solidFill>
                <a:schemeClr val="tx1"/>
              </a:solidFill>
              <a:effectLst/>
              <a:latin typeface="+mn-lt"/>
              <a:ea typeface="+mn-ea"/>
              <a:cs typeface="+mn-cs"/>
            </a:endParaRPr>
          </a:p>
          <a:p>
            <a:r>
              <a:rPr lang="en-SG" sz="1200" b="0" i="0" kern="1200" dirty="0">
                <a:solidFill>
                  <a:schemeClr val="tx1"/>
                </a:solidFill>
                <a:effectLst/>
                <a:latin typeface="+mn-lt"/>
                <a:ea typeface="+mn-ea"/>
                <a:cs typeface="+mn-cs"/>
              </a:rPr>
              <a:t>High running time - n is the number of nodes of the input graph. This is because the number of iterations is estimated to be O(n), and in every iteration, all pairs of nodes need to be visited and their mutual repulsive forces computed. Approximations exist </a:t>
            </a:r>
            <a:r>
              <a:rPr lang="en-SG" sz="1200" b="0" i="0" kern="1200" dirty="0" err="1">
                <a:solidFill>
                  <a:schemeClr val="tx1"/>
                </a:solidFill>
                <a:effectLst/>
                <a:latin typeface="+mn-lt"/>
                <a:ea typeface="+mn-ea"/>
                <a:cs typeface="+mn-cs"/>
              </a:rPr>
              <a:t>e.g</a:t>
            </a:r>
            <a:r>
              <a:rPr lang="en-SG" sz="1200" b="0" i="0" kern="1200" dirty="0">
                <a:solidFill>
                  <a:schemeClr val="tx1"/>
                </a:solidFill>
                <a:effectLst/>
                <a:latin typeface="+mn-lt"/>
                <a:ea typeface="+mn-ea"/>
                <a:cs typeface="+mn-cs"/>
              </a:rPr>
              <a:t> </a:t>
            </a:r>
            <a:r>
              <a:rPr lang="en-SG" sz="1200" b="0" i="0" u="none" strike="noStrike" kern="1200" dirty="0">
                <a:solidFill>
                  <a:schemeClr val="tx1"/>
                </a:solidFill>
                <a:effectLst/>
                <a:latin typeface="+mn-lt"/>
                <a:ea typeface="+mn-ea"/>
                <a:cs typeface="+mn-cs"/>
                <a:hlinkClick r:id="rId3" tooltip="Barnes–Hut simulation"/>
              </a:rPr>
              <a:t>Barnes–Hut </a:t>
            </a:r>
            <a:r>
              <a:rPr lang="en-SG" sz="1200" b="0" i="0" kern="1200" dirty="0">
                <a:solidFill>
                  <a:schemeClr val="tx1"/>
                </a:solidFill>
                <a:effectLst/>
                <a:latin typeface="+mn-lt"/>
                <a:ea typeface="+mn-ea"/>
                <a:cs typeface="+mn-cs"/>
              </a:rPr>
              <a:t>n*log(n) complexity, consider only </a:t>
            </a:r>
            <a:r>
              <a:rPr lang="en-SG" sz="1200" b="0" i="0" kern="1200" dirty="0" err="1">
                <a:solidFill>
                  <a:schemeClr val="tx1"/>
                </a:solidFill>
                <a:effectLst/>
                <a:latin typeface="+mn-lt"/>
                <a:ea typeface="+mn-ea"/>
                <a:cs typeface="+mn-cs"/>
              </a:rPr>
              <a:t>neighboring</a:t>
            </a:r>
            <a:r>
              <a:rPr lang="en-SG" sz="1200" b="0" i="0" kern="1200" dirty="0">
                <a:solidFill>
                  <a:schemeClr val="tx1"/>
                </a:solidFill>
                <a:effectLst/>
                <a:latin typeface="+mn-lt"/>
                <a:ea typeface="+mn-ea"/>
                <a:cs typeface="+mn-cs"/>
              </a:rPr>
              <a:t> vertices</a:t>
            </a:r>
          </a:p>
          <a:p>
            <a:r>
              <a:rPr lang="en-SG" sz="1200" b="0" i="0" kern="1200" dirty="0">
                <a:solidFill>
                  <a:schemeClr val="tx1"/>
                </a:solidFill>
                <a:effectLst/>
                <a:latin typeface="+mn-lt"/>
                <a:ea typeface="+mn-ea"/>
                <a:cs typeface="+mn-cs"/>
              </a:rPr>
              <a:t>Local minima – may be much poorer than global leading to poor drawings</a:t>
            </a:r>
          </a:p>
          <a:p>
            <a:r>
              <a:rPr lang="en-SG" sz="1200" b="0" i="0" kern="1200" dirty="0">
                <a:solidFill>
                  <a:schemeClr val="tx1"/>
                </a:solidFill>
                <a:effectLst/>
                <a:latin typeface="+mn-lt"/>
                <a:ea typeface="+mn-ea"/>
                <a:cs typeface="+mn-cs"/>
              </a:rPr>
              <a:t>Visual clumping – 500-1000 nodes and below</a:t>
            </a:r>
            <a:endParaRPr lang="en-SG" dirty="0"/>
          </a:p>
        </p:txBody>
      </p:sp>
      <p:sp>
        <p:nvSpPr>
          <p:cNvPr id="4" name="Slide Number Placeholder 3"/>
          <p:cNvSpPr>
            <a:spLocks noGrp="1"/>
          </p:cNvSpPr>
          <p:nvPr>
            <p:ph type="sldNum" sz="quarter" idx="5"/>
          </p:nvPr>
        </p:nvSpPr>
        <p:spPr/>
        <p:txBody>
          <a:bodyPr/>
          <a:lstStyle/>
          <a:p>
            <a:fld id="{538A2679-5226-EE4B-BC9E-AE8AF7C3A9ED}" type="slidenum">
              <a:rPr lang="en-US" smtClean="0"/>
              <a:t>14</a:t>
            </a:fld>
            <a:endParaRPr lang="en-US"/>
          </a:p>
        </p:txBody>
      </p:sp>
    </p:spTree>
    <p:extLst>
      <p:ext uri="{BB962C8B-B14F-4D97-AF65-F5344CB8AC3E}">
        <p14:creationId xmlns:p14="http://schemas.microsoft.com/office/powerpoint/2010/main" val="4088090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FF0B8A-7AC4-DB43-B5D1-5D3DE3A0A88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D4A6F2F-3796-014D-A3B4-4FC1471165C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C5D3533-33A8-0A43-86D3-1BA6FD2FCC40}"/>
              </a:ext>
            </a:extLst>
          </p:cNvPr>
          <p:cNvSpPr>
            <a:spLocks noGrp="1"/>
          </p:cNvSpPr>
          <p:nvPr>
            <p:ph type="dt" sz="half" idx="10"/>
          </p:nvPr>
        </p:nvSpPr>
        <p:spPr/>
        <p:txBody>
          <a:bodyPr/>
          <a:lstStyle/>
          <a:p>
            <a:fld id="{CED22604-BEA4-DA40-88C1-46F12451B968}" type="datetimeFigureOut">
              <a:rPr lang="en-US" smtClean="0"/>
              <a:t>4/4/19</a:t>
            </a:fld>
            <a:endParaRPr lang="en-US"/>
          </a:p>
        </p:txBody>
      </p:sp>
      <p:sp>
        <p:nvSpPr>
          <p:cNvPr id="5" name="Footer Placeholder 4">
            <a:extLst>
              <a:ext uri="{FF2B5EF4-FFF2-40B4-BE49-F238E27FC236}">
                <a16:creationId xmlns:a16="http://schemas.microsoft.com/office/drawing/2014/main" id="{8E5150D3-0E61-3B4F-A062-9DDA02AD4AB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B1EA0DA-0E8C-8A4D-811F-74E79959EE1A}"/>
              </a:ext>
            </a:extLst>
          </p:cNvPr>
          <p:cNvSpPr>
            <a:spLocks noGrp="1"/>
          </p:cNvSpPr>
          <p:nvPr>
            <p:ph type="sldNum" sz="quarter" idx="12"/>
          </p:nvPr>
        </p:nvSpPr>
        <p:spPr/>
        <p:txBody>
          <a:bodyPr/>
          <a:lstStyle/>
          <a:p>
            <a:fld id="{3244B370-1241-8545-99EF-DCF87D1DF252}" type="slidenum">
              <a:rPr lang="en-US" smtClean="0"/>
              <a:t>‹#›</a:t>
            </a:fld>
            <a:endParaRPr lang="en-US"/>
          </a:p>
        </p:txBody>
      </p:sp>
    </p:spTree>
    <p:extLst>
      <p:ext uri="{BB962C8B-B14F-4D97-AF65-F5344CB8AC3E}">
        <p14:creationId xmlns:p14="http://schemas.microsoft.com/office/powerpoint/2010/main" val="33256024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68B9D5-CF10-9A47-8923-FB9EE493399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5F393F0-634B-C247-A6F1-138708812A22}"/>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4511628-9F79-244A-90EE-CE408CDAAE1B}"/>
              </a:ext>
            </a:extLst>
          </p:cNvPr>
          <p:cNvSpPr>
            <a:spLocks noGrp="1"/>
          </p:cNvSpPr>
          <p:nvPr>
            <p:ph type="dt" sz="half" idx="10"/>
          </p:nvPr>
        </p:nvSpPr>
        <p:spPr/>
        <p:txBody>
          <a:bodyPr/>
          <a:lstStyle/>
          <a:p>
            <a:fld id="{CED22604-BEA4-DA40-88C1-46F12451B968}" type="datetimeFigureOut">
              <a:rPr lang="en-US" smtClean="0"/>
              <a:t>4/4/19</a:t>
            </a:fld>
            <a:endParaRPr lang="en-US"/>
          </a:p>
        </p:txBody>
      </p:sp>
      <p:sp>
        <p:nvSpPr>
          <p:cNvPr id="5" name="Footer Placeholder 4">
            <a:extLst>
              <a:ext uri="{FF2B5EF4-FFF2-40B4-BE49-F238E27FC236}">
                <a16:creationId xmlns:a16="http://schemas.microsoft.com/office/drawing/2014/main" id="{70E79A5E-379F-AD49-A1FD-DC58FE61492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B41C5EE-7981-3B45-B554-138C4521E7D2}"/>
              </a:ext>
            </a:extLst>
          </p:cNvPr>
          <p:cNvSpPr>
            <a:spLocks noGrp="1"/>
          </p:cNvSpPr>
          <p:nvPr>
            <p:ph type="sldNum" sz="quarter" idx="12"/>
          </p:nvPr>
        </p:nvSpPr>
        <p:spPr/>
        <p:txBody>
          <a:bodyPr/>
          <a:lstStyle/>
          <a:p>
            <a:fld id="{3244B370-1241-8545-99EF-DCF87D1DF252}" type="slidenum">
              <a:rPr lang="en-US" smtClean="0"/>
              <a:t>‹#›</a:t>
            </a:fld>
            <a:endParaRPr lang="en-US"/>
          </a:p>
        </p:txBody>
      </p:sp>
    </p:spTree>
    <p:extLst>
      <p:ext uri="{BB962C8B-B14F-4D97-AF65-F5344CB8AC3E}">
        <p14:creationId xmlns:p14="http://schemas.microsoft.com/office/powerpoint/2010/main" val="504599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E40BA56-337E-6D44-8776-CFA92A1BB8C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B498C27-4692-9648-A3B5-406D8E79F73C}"/>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8972BC4-A3D8-FD49-9EF1-50BE2DB62CB7}"/>
              </a:ext>
            </a:extLst>
          </p:cNvPr>
          <p:cNvSpPr>
            <a:spLocks noGrp="1"/>
          </p:cNvSpPr>
          <p:nvPr>
            <p:ph type="dt" sz="half" idx="10"/>
          </p:nvPr>
        </p:nvSpPr>
        <p:spPr/>
        <p:txBody>
          <a:bodyPr/>
          <a:lstStyle/>
          <a:p>
            <a:fld id="{CED22604-BEA4-DA40-88C1-46F12451B968}" type="datetimeFigureOut">
              <a:rPr lang="en-US" smtClean="0"/>
              <a:t>4/4/19</a:t>
            </a:fld>
            <a:endParaRPr lang="en-US"/>
          </a:p>
        </p:txBody>
      </p:sp>
      <p:sp>
        <p:nvSpPr>
          <p:cNvPr id="5" name="Footer Placeholder 4">
            <a:extLst>
              <a:ext uri="{FF2B5EF4-FFF2-40B4-BE49-F238E27FC236}">
                <a16:creationId xmlns:a16="http://schemas.microsoft.com/office/drawing/2014/main" id="{9B129B0C-EBE1-AC4D-91EB-30A88E10CC8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D297F41-C337-6348-835B-A8FA33587428}"/>
              </a:ext>
            </a:extLst>
          </p:cNvPr>
          <p:cNvSpPr>
            <a:spLocks noGrp="1"/>
          </p:cNvSpPr>
          <p:nvPr>
            <p:ph type="sldNum" sz="quarter" idx="12"/>
          </p:nvPr>
        </p:nvSpPr>
        <p:spPr/>
        <p:txBody>
          <a:bodyPr/>
          <a:lstStyle/>
          <a:p>
            <a:fld id="{3244B370-1241-8545-99EF-DCF87D1DF252}" type="slidenum">
              <a:rPr lang="en-US" smtClean="0"/>
              <a:t>‹#›</a:t>
            </a:fld>
            <a:endParaRPr lang="en-US"/>
          </a:p>
        </p:txBody>
      </p:sp>
    </p:spTree>
    <p:extLst>
      <p:ext uri="{BB962C8B-B14F-4D97-AF65-F5344CB8AC3E}">
        <p14:creationId xmlns:p14="http://schemas.microsoft.com/office/powerpoint/2010/main" val="7493168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E488C2-D771-A140-8AF4-63D20AE2EA8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F23FC41-4C66-594E-B9BE-9B6DE51EEBEB}"/>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3B999F3-6AC9-CF45-8D03-F2A284B9C516}"/>
              </a:ext>
            </a:extLst>
          </p:cNvPr>
          <p:cNvSpPr>
            <a:spLocks noGrp="1"/>
          </p:cNvSpPr>
          <p:nvPr>
            <p:ph type="dt" sz="half" idx="10"/>
          </p:nvPr>
        </p:nvSpPr>
        <p:spPr/>
        <p:txBody>
          <a:bodyPr/>
          <a:lstStyle/>
          <a:p>
            <a:fld id="{CED22604-BEA4-DA40-88C1-46F12451B968}" type="datetimeFigureOut">
              <a:rPr lang="en-US" smtClean="0"/>
              <a:t>4/4/19</a:t>
            </a:fld>
            <a:endParaRPr lang="en-US"/>
          </a:p>
        </p:txBody>
      </p:sp>
      <p:sp>
        <p:nvSpPr>
          <p:cNvPr id="5" name="Footer Placeholder 4">
            <a:extLst>
              <a:ext uri="{FF2B5EF4-FFF2-40B4-BE49-F238E27FC236}">
                <a16:creationId xmlns:a16="http://schemas.microsoft.com/office/drawing/2014/main" id="{07A7C583-5311-6A4A-8E9C-3A6879303E9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47E808A-2987-4E41-981A-8ADC53690EF9}"/>
              </a:ext>
            </a:extLst>
          </p:cNvPr>
          <p:cNvSpPr>
            <a:spLocks noGrp="1"/>
          </p:cNvSpPr>
          <p:nvPr>
            <p:ph type="sldNum" sz="quarter" idx="12"/>
          </p:nvPr>
        </p:nvSpPr>
        <p:spPr/>
        <p:txBody>
          <a:bodyPr/>
          <a:lstStyle/>
          <a:p>
            <a:fld id="{3244B370-1241-8545-99EF-DCF87D1DF252}" type="slidenum">
              <a:rPr lang="en-US" smtClean="0"/>
              <a:t>‹#›</a:t>
            </a:fld>
            <a:endParaRPr lang="en-US"/>
          </a:p>
        </p:txBody>
      </p:sp>
    </p:spTree>
    <p:extLst>
      <p:ext uri="{BB962C8B-B14F-4D97-AF65-F5344CB8AC3E}">
        <p14:creationId xmlns:p14="http://schemas.microsoft.com/office/powerpoint/2010/main" val="18837813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D39703-6EA3-B846-AD90-F787FE3D6B8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900C358-7EA7-624B-B8F8-DF56C2EF811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1D28A9A2-65B7-E540-9851-0F1BA2E7E212}"/>
              </a:ext>
            </a:extLst>
          </p:cNvPr>
          <p:cNvSpPr>
            <a:spLocks noGrp="1"/>
          </p:cNvSpPr>
          <p:nvPr>
            <p:ph type="dt" sz="half" idx="10"/>
          </p:nvPr>
        </p:nvSpPr>
        <p:spPr/>
        <p:txBody>
          <a:bodyPr/>
          <a:lstStyle/>
          <a:p>
            <a:fld id="{CED22604-BEA4-DA40-88C1-46F12451B968}" type="datetimeFigureOut">
              <a:rPr lang="en-US" smtClean="0"/>
              <a:t>4/4/19</a:t>
            </a:fld>
            <a:endParaRPr lang="en-US"/>
          </a:p>
        </p:txBody>
      </p:sp>
      <p:sp>
        <p:nvSpPr>
          <p:cNvPr id="5" name="Footer Placeholder 4">
            <a:extLst>
              <a:ext uri="{FF2B5EF4-FFF2-40B4-BE49-F238E27FC236}">
                <a16:creationId xmlns:a16="http://schemas.microsoft.com/office/drawing/2014/main" id="{7179764C-B293-1547-8961-6B5DCA6877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94B62CE-238A-6A42-952E-3BD198BF70BC}"/>
              </a:ext>
            </a:extLst>
          </p:cNvPr>
          <p:cNvSpPr>
            <a:spLocks noGrp="1"/>
          </p:cNvSpPr>
          <p:nvPr>
            <p:ph type="sldNum" sz="quarter" idx="12"/>
          </p:nvPr>
        </p:nvSpPr>
        <p:spPr/>
        <p:txBody>
          <a:bodyPr/>
          <a:lstStyle/>
          <a:p>
            <a:fld id="{3244B370-1241-8545-99EF-DCF87D1DF252}" type="slidenum">
              <a:rPr lang="en-US" smtClean="0"/>
              <a:t>‹#›</a:t>
            </a:fld>
            <a:endParaRPr lang="en-US"/>
          </a:p>
        </p:txBody>
      </p:sp>
    </p:spTree>
    <p:extLst>
      <p:ext uri="{BB962C8B-B14F-4D97-AF65-F5344CB8AC3E}">
        <p14:creationId xmlns:p14="http://schemas.microsoft.com/office/powerpoint/2010/main" val="19803266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9B8FC3-100C-0949-9215-9313B796FC5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8103531-8480-6944-99C7-D51583FD4D5A}"/>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C9D684F-6CBC-2844-BC37-DA479A636D2F}"/>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D7C234C-6B1D-184E-8847-42B5D5A92C52}"/>
              </a:ext>
            </a:extLst>
          </p:cNvPr>
          <p:cNvSpPr>
            <a:spLocks noGrp="1"/>
          </p:cNvSpPr>
          <p:nvPr>
            <p:ph type="dt" sz="half" idx="10"/>
          </p:nvPr>
        </p:nvSpPr>
        <p:spPr/>
        <p:txBody>
          <a:bodyPr/>
          <a:lstStyle/>
          <a:p>
            <a:fld id="{CED22604-BEA4-DA40-88C1-46F12451B968}" type="datetimeFigureOut">
              <a:rPr lang="en-US" smtClean="0"/>
              <a:t>4/4/19</a:t>
            </a:fld>
            <a:endParaRPr lang="en-US"/>
          </a:p>
        </p:txBody>
      </p:sp>
      <p:sp>
        <p:nvSpPr>
          <p:cNvPr id="6" name="Footer Placeholder 5">
            <a:extLst>
              <a:ext uri="{FF2B5EF4-FFF2-40B4-BE49-F238E27FC236}">
                <a16:creationId xmlns:a16="http://schemas.microsoft.com/office/drawing/2014/main" id="{A21F0942-A60D-6645-83C3-2F442C2F98C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1535A93-8E63-2D4E-8BFA-0833A6BF7B58}"/>
              </a:ext>
            </a:extLst>
          </p:cNvPr>
          <p:cNvSpPr>
            <a:spLocks noGrp="1"/>
          </p:cNvSpPr>
          <p:nvPr>
            <p:ph type="sldNum" sz="quarter" idx="12"/>
          </p:nvPr>
        </p:nvSpPr>
        <p:spPr/>
        <p:txBody>
          <a:bodyPr/>
          <a:lstStyle/>
          <a:p>
            <a:fld id="{3244B370-1241-8545-99EF-DCF87D1DF252}" type="slidenum">
              <a:rPr lang="en-US" smtClean="0"/>
              <a:t>‹#›</a:t>
            </a:fld>
            <a:endParaRPr lang="en-US"/>
          </a:p>
        </p:txBody>
      </p:sp>
    </p:spTree>
    <p:extLst>
      <p:ext uri="{BB962C8B-B14F-4D97-AF65-F5344CB8AC3E}">
        <p14:creationId xmlns:p14="http://schemas.microsoft.com/office/powerpoint/2010/main" val="34398347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685B87-2F13-264B-A078-1C061AF3532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1E95FE3-A78B-344F-A6FF-DE21B24DAAC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C0B43412-BE90-DF4C-9083-E818A3D68000}"/>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C5483E2-5EBC-3546-98BF-508650BF9AD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9C7E4F77-7F72-164D-8E48-95C539009802}"/>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40A0C00-547D-9541-B145-0131CAE807ED}"/>
              </a:ext>
            </a:extLst>
          </p:cNvPr>
          <p:cNvSpPr>
            <a:spLocks noGrp="1"/>
          </p:cNvSpPr>
          <p:nvPr>
            <p:ph type="dt" sz="half" idx="10"/>
          </p:nvPr>
        </p:nvSpPr>
        <p:spPr/>
        <p:txBody>
          <a:bodyPr/>
          <a:lstStyle/>
          <a:p>
            <a:fld id="{CED22604-BEA4-DA40-88C1-46F12451B968}" type="datetimeFigureOut">
              <a:rPr lang="en-US" smtClean="0"/>
              <a:t>4/4/19</a:t>
            </a:fld>
            <a:endParaRPr lang="en-US"/>
          </a:p>
        </p:txBody>
      </p:sp>
      <p:sp>
        <p:nvSpPr>
          <p:cNvPr id="8" name="Footer Placeholder 7">
            <a:extLst>
              <a:ext uri="{FF2B5EF4-FFF2-40B4-BE49-F238E27FC236}">
                <a16:creationId xmlns:a16="http://schemas.microsoft.com/office/drawing/2014/main" id="{7BAF4BF1-C2BD-514C-84C3-0B5F828DB9B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13023BA-F099-BE47-82E8-F3E0A7712091}"/>
              </a:ext>
            </a:extLst>
          </p:cNvPr>
          <p:cNvSpPr>
            <a:spLocks noGrp="1"/>
          </p:cNvSpPr>
          <p:nvPr>
            <p:ph type="sldNum" sz="quarter" idx="12"/>
          </p:nvPr>
        </p:nvSpPr>
        <p:spPr/>
        <p:txBody>
          <a:bodyPr/>
          <a:lstStyle/>
          <a:p>
            <a:fld id="{3244B370-1241-8545-99EF-DCF87D1DF252}" type="slidenum">
              <a:rPr lang="en-US" smtClean="0"/>
              <a:t>‹#›</a:t>
            </a:fld>
            <a:endParaRPr lang="en-US"/>
          </a:p>
        </p:txBody>
      </p:sp>
    </p:spTree>
    <p:extLst>
      <p:ext uri="{BB962C8B-B14F-4D97-AF65-F5344CB8AC3E}">
        <p14:creationId xmlns:p14="http://schemas.microsoft.com/office/powerpoint/2010/main" val="17842789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6DC5AE-4334-264B-9A98-26A80ED9707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C54405F-30C1-904F-B829-608EE6D1684F}"/>
              </a:ext>
            </a:extLst>
          </p:cNvPr>
          <p:cNvSpPr>
            <a:spLocks noGrp="1"/>
          </p:cNvSpPr>
          <p:nvPr>
            <p:ph type="dt" sz="half" idx="10"/>
          </p:nvPr>
        </p:nvSpPr>
        <p:spPr/>
        <p:txBody>
          <a:bodyPr/>
          <a:lstStyle/>
          <a:p>
            <a:fld id="{CED22604-BEA4-DA40-88C1-46F12451B968}" type="datetimeFigureOut">
              <a:rPr lang="en-US" smtClean="0"/>
              <a:t>4/4/19</a:t>
            </a:fld>
            <a:endParaRPr lang="en-US"/>
          </a:p>
        </p:txBody>
      </p:sp>
      <p:sp>
        <p:nvSpPr>
          <p:cNvPr id="4" name="Footer Placeholder 3">
            <a:extLst>
              <a:ext uri="{FF2B5EF4-FFF2-40B4-BE49-F238E27FC236}">
                <a16:creationId xmlns:a16="http://schemas.microsoft.com/office/drawing/2014/main" id="{1DEB4311-A187-2045-920D-A854CA8E7A5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2D4DE83-7DB1-544E-B982-9F3772A70342}"/>
              </a:ext>
            </a:extLst>
          </p:cNvPr>
          <p:cNvSpPr>
            <a:spLocks noGrp="1"/>
          </p:cNvSpPr>
          <p:nvPr>
            <p:ph type="sldNum" sz="quarter" idx="12"/>
          </p:nvPr>
        </p:nvSpPr>
        <p:spPr/>
        <p:txBody>
          <a:bodyPr/>
          <a:lstStyle/>
          <a:p>
            <a:fld id="{3244B370-1241-8545-99EF-DCF87D1DF252}" type="slidenum">
              <a:rPr lang="en-US" smtClean="0"/>
              <a:t>‹#›</a:t>
            </a:fld>
            <a:endParaRPr lang="en-US"/>
          </a:p>
        </p:txBody>
      </p:sp>
    </p:spTree>
    <p:extLst>
      <p:ext uri="{BB962C8B-B14F-4D97-AF65-F5344CB8AC3E}">
        <p14:creationId xmlns:p14="http://schemas.microsoft.com/office/powerpoint/2010/main" val="10993110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FEF65C3-99D6-254F-AC72-6639E1424F85}"/>
              </a:ext>
            </a:extLst>
          </p:cNvPr>
          <p:cNvSpPr>
            <a:spLocks noGrp="1"/>
          </p:cNvSpPr>
          <p:nvPr>
            <p:ph type="dt" sz="half" idx="10"/>
          </p:nvPr>
        </p:nvSpPr>
        <p:spPr/>
        <p:txBody>
          <a:bodyPr/>
          <a:lstStyle/>
          <a:p>
            <a:fld id="{CED22604-BEA4-DA40-88C1-46F12451B968}" type="datetimeFigureOut">
              <a:rPr lang="en-US" smtClean="0"/>
              <a:t>4/4/19</a:t>
            </a:fld>
            <a:endParaRPr lang="en-US"/>
          </a:p>
        </p:txBody>
      </p:sp>
      <p:sp>
        <p:nvSpPr>
          <p:cNvPr id="3" name="Footer Placeholder 2">
            <a:extLst>
              <a:ext uri="{FF2B5EF4-FFF2-40B4-BE49-F238E27FC236}">
                <a16:creationId xmlns:a16="http://schemas.microsoft.com/office/drawing/2014/main" id="{3EB5D019-0A6F-044A-A45B-FAB15C9D4E9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6D292CE-CA61-3242-AFBD-C78211DB8FFA}"/>
              </a:ext>
            </a:extLst>
          </p:cNvPr>
          <p:cNvSpPr>
            <a:spLocks noGrp="1"/>
          </p:cNvSpPr>
          <p:nvPr>
            <p:ph type="sldNum" sz="quarter" idx="12"/>
          </p:nvPr>
        </p:nvSpPr>
        <p:spPr/>
        <p:txBody>
          <a:bodyPr/>
          <a:lstStyle/>
          <a:p>
            <a:fld id="{3244B370-1241-8545-99EF-DCF87D1DF252}" type="slidenum">
              <a:rPr lang="en-US" smtClean="0"/>
              <a:t>‹#›</a:t>
            </a:fld>
            <a:endParaRPr lang="en-US"/>
          </a:p>
        </p:txBody>
      </p:sp>
    </p:spTree>
    <p:extLst>
      <p:ext uri="{BB962C8B-B14F-4D97-AF65-F5344CB8AC3E}">
        <p14:creationId xmlns:p14="http://schemas.microsoft.com/office/powerpoint/2010/main" val="29147512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FD8D3-A6C0-F940-A2EE-4A1B2EA0B0D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F64F661-90DF-8247-B2BF-CDEAA4D07B0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03066CB-EF56-CB49-B873-DF440988E47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9C6E135-2C9E-1241-AAE3-ABA478DD915C}"/>
              </a:ext>
            </a:extLst>
          </p:cNvPr>
          <p:cNvSpPr>
            <a:spLocks noGrp="1"/>
          </p:cNvSpPr>
          <p:nvPr>
            <p:ph type="dt" sz="half" idx="10"/>
          </p:nvPr>
        </p:nvSpPr>
        <p:spPr/>
        <p:txBody>
          <a:bodyPr/>
          <a:lstStyle/>
          <a:p>
            <a:fld id="{CED22604-BEA4-DA40-88C1-46F12451B968}" type="datetimeFigureOut">
              <a:rPr lang="en-US" smtClean="0"/>
              <a:t>4/4/19</a:t>
            </a:fld>
            <a:endParaRPr lang="en-US"/>
          </a:p>
        </p:txBody>
      </p:sp>
      <p:sp>
        <p:nvSpPr>
          <p:cNvPr id="6" name="Footer Placeholder 5">
            <a:extLst>
              <a:ext uri="{FF2B5EF4-FFF2-40B4-BE49-F238E27FC236}">
                <a16:creationId xmlns:a16="http://schemas.microsoft.com/office/drawing/2014/main" id="{A1B17F87-43CF-7D41-8BC2-F715E14902A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AA61CCD-6605-224B-AF6A-7497102FA6BA}"/>
              </a:ext>
            </a:extLst>
          </p:cNvPr>
          <p:cNvSpPr>
            <a:spLocks noGrp="1"/>
          </p:cNvSpPr>
          <p:nvPr>
            <p:ph type="sldNum" sz="quarter" idx="12"/>
          </p:nvPr>
        </p:nvSpPr>
        <p:spPr/>
        <p:txBody>
          <a:bodyPr/>
          <a:lstStyle/>
          <a:p>
            <a:fld id="{3244B370-1241-8545-99EF-DCF87D1DF252}" type="slidenum">
              <a:rPr lang="en-US" smtClean="0"/>
              <a:t>‹#›</a:t>
            </a:fld>
            <a:endParaRPr lang="en-US"/>
          </a:p>
        </p:txBody>
      </p:sp>
    </p:spTree>
    <p:extLst>
      <p:ext uri="{BB962C8B-B14F-4D97-AF65-F5344CB8AC3E}">
        <p14:creationId xmlns:p14="http://schemas.microsoft.com/office/powerpoint/2010/main" val="12650484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0E7FC-3723-C149-A2F2-8983E56FD05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FB5D07E-3538-CC4C-B749-FC129D3D89D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A315887-8F3E-0C4F-B017-98866A82220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3B4E6894-AC15-DB4C-80C5-615D442AECC7}"/>
              </a:ext>
            </a:extLst>
          </p:cNvPr>
          <p:cNvSpPr>
            <a:spLocks noGrp="1"/>
          </p:cNvSpPr>
          <p:nvPr>
            <p:ph type="dt" sz="half" idx="10"/>
          </p:nvPr>
        </p:nvSpPr>
        <p:spPr/>
        <p:txBody>
          <a:bodyPr/>
          <a:lstStyle/>
          <a:p>
            <a:fld id="{CED22604-BEA4-DA40-88C1-46F12451B968}" type="datetimeFigureOut">
              <a:rPr lang="en-US" smtClean="0"/>
              <a:t>4/4/19</a:t>
            </a:fld>
            <a:endParaRPr lang="en-US"/>
          </a:p>
        </p:txBody>
      </p:sp>
      <p:sp>
        <p:nvSpPr>
          <p:cNvPr id="6" name="Footer Placeholder 5">
            <a:extLst>
              <a:ext uri="{FF2B5EF4-FFF2-40B4-BE49-F238E27FC236}">
                <a16:creationId xmlns:a16="http://schemas.microsoft.com/office/drawing/2014/main" id="{63631FF4-99A4-5B40-9C7B-E104F542440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289AF69-78AB-8241-A5BE-9049C4B80AF7}"/>
              </a:ext>
            </a:extLst>
          </p:cNvPr>
          <p:cNvSpPr>
            <a:spLocks noGrp="1"/>
          </p:cNvSpPr>
          <p:nvPr>
            <p:ph type="sldNum" sz="quarter" idx="12"/>
          </p:nvPr>
        </p:nvSpPr>
        <p:spPr/>
        <p:txBody>
          <a:bodyPr/>
          <a:lstStyle/>
          <a:p>
            <a:fld id="{3244B370-1241-8545-99EF-DCF87D1DF252}" type="slidenum">
              <a:rPr lang="en-US" smtClean="0"/>
              <a:t>‹#›</a:t>
            </a:fld>
            <a:endParaRPr lang="en-US"/>
          </a:p>
        </p:txBody>
      </p:sp>
    </p:spTree>
    <p:extLst>
      <p:ext uri="{BB962C8B-B14F-4D97-AF65-F5344CB8AC3E}">
        <p14:creationId xmlns:p14="http://schemas.microsoft.com/office/powerpoint/2010/main" val="17909392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FC62EF7-C266-304D-B9CF-365F51808F3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DB973DA-22A5-0943-8E3B-7EA665E54FB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240768-47EF-6F43-AB08-AB9282C7151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ED22604-BEA4-DA40-88C1-46F12451B968}" type="datetimeFigureOut">
              <a:rPr lang="en-US" smtClean="0"/>
              <a:t>4/4/19</a:t>
            </a:fld>
            <a:endParaRPr lang="en-US"/>
          </a:p>
        </p:txBody>
      </p:sp>
      <p:sp>
        <p:nvSpPr>
          <p:cNvPr id="5" name="Footer Placeholder 4">
            <a:extLst>
              <a:ext uri="{FF2B5EF4-FFF2-40B4-BE49-F238E27FC236}">
                <a16:creationId xmlns:a16="http://schemas.microsoft.com/office/drawing/2014/main" id="{3108F192-78EB-144C-BDA0-4F84D75A40E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44802C3-DA4C-0643-8B19-C9908231368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244B370-1241-8545-99EF-DCF87D1DF252}" type="slidenum">
              <a:rPr lang="en-US" smtClean="0"/>
              <a:t>‹#›</a:t>
            </a:fld>
            <a:endParaRPr lang="en-US"/>
          </a:p>
        </p:txBody>
      </p:sp>
    </p:spTree>
    <p:extLst>
      <p:ext uri="{BB962C8B-B14F-4D97-AF65-F5344CB8AC3E}">
        <p14:creationId xmlns:p14="http://schemas.microsoft.com/office/powerpoint/2010/main" val="156362285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hyperlink" Target="https://stardustjs.github.io/examples/graph/" TargetMode="External"/><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hyperlink" Target="https://observablehq.com/@d3/force-directed-graph"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hyperlink" Target="https://bl.ocks.org/heybignick/3faf257bbbbc7743bb72310d03b86ee8"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hyperlink" Target="https://phet.colorado.edu/sims/html/hookes-law/latest/hookes-law_en.html" TargetMode="Externa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hyperlink" Target="https://scratch.mit.edu/projects/36680348/" TargetMode="Externa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6F6B9-C2FF-CC4D-98A4-49511142E719}"/>
              </a:ext>
            </a:extLst>
          </p:cNvPr>
          <p:cNvSpPr>
            <a:spLocks noGrp="1"/>
          </p:cNvSpPr>
          <p:nvPr>
            <p:ph type="ctrTitle"/>
          </p:nvPr>
        </p:nvSpPr>
        <p:spPr>
          <a:xfrm>
            <a:off x="1524000" y="789854"/>
            <a:ext cx="9144000" cy="2387600"/>
          </a:xfrm>
        </p:spPr>
        <p:txBody>
          <a:bodyPr/>
          <a:lstStyle/>
          <a:p>
            <a:r>
              <a:rPr lang="en-US" dirty="0">
                <a:latin typeface="Palatino" pitchFamily="2" charset="77"/>
                <a:ea typeface="Palatino" pitchFamily="2" charset="77"/>
              </a:rPr>
              <a:t>Force-Directed Graph Layout</a:t>
            </a:r>
          </a:p>
        </p:txBody>
      </p:sp>
      <p:sp>
        <p:nvSpPr>
          <p:cNvPr id="3" name="Subtitle 2">
            <a:extLst>
              <a:ext uri="{FF2B5EF4-FFF2-40B4-BE49-F238E27FC236}">
                <a16:creationId xmlns:a16="http://schemas.microsoft.com/office/drawing/2014/main" id="{595AB242-52F5-B943-B0AF-3D2C66691C7C}"/>
              </a:ext>
            </a:extLst>
          </p:cNvPr>
          <p:cNvSpPr>
            <a:spLocks noGrp="1"/>
          </p:cNvSpPr>
          <p:nvPr>
            <p:ph type="subTitle" idx="1"/>
          </p:nvPr>
        </p:nvSpPr>
        <p:spPr>
          <a:xfrm>
            <a:off x="1524000" y="3429000"/>
            <a:ext cx="9144000" cy="1655762"/>
          </a:xfrm>
        </p:spPr>
        <p:txBody>
          <a:bodyPr>
            <a:normAutofit/>
          </a:bodyPr>
          <a:lstStyle/>
          <a:p>
            <a:r>
              <a:rPr lang="en-US" sz="2000" dirty="0">
                <a:latin typeface="Palatino" pitchFamily="2" charset="77"/>
                <a:ea typeface="Palatino" pitchFamily="2" charset="77"/>
              </a:rPr>
              <a:t>Debjyoti Ghosh (Presenter)</a:t>
            </a:r>
          </a:p>
          <a:p>
            <a:r>
              <a:rPr lang="en-US" sz="2000" dirty="0">
                <a:latin typeface="Palatino" pitchFamily="2" charset="77"/>
                <a:ea typeface="Palatino" pitchFamily="2" charset="77"/>
              </a:rPr>
              <a:t>Muhammad </a:t>
            </a:r>
            <a:r>
              <a:rPr lang="en-US" sz="2000" dirty="0" err="1">
                <a:latin typeface="Palatino" pitchFamily="2" charset="77"/>
                <a:ea typeface="Palatino" pitchFamily="2" charset="77"/>
              </a:rPr>
              <a:t>Huzaifah</a:t>
            </a:r>
            <a:r>
              <a:rPr lang="en-US" sz="2000" dirty="0">
                <a:latin typeface="Palatino" pitchFamily="2" charset="77"/>
                <a:ea typeface="Palatino" pitchFamily="2" charset="77"/>
              </a:rPr>
              <a:t> Bin Md </a:t>
            </a:r>
            <a:r>
              <a:rPr lang="en-US" sz="2000" dirty="0" err="1">
                <a:latin typeface="Palatino" pitchFamily="2" charset="77"/>
                <a:ea typeface="Palatino" pitchFamily="2" charset="77"/>
              </a:rPr>
              <a:t>Shahrin</a:t>
            </a:r>
            <a:r>
              <a:rPr lang="en-US" sz="2000" dirty="0">
                <a:latin typeface="Palatino" pitchFamily="2" charset="77"/>
                <a:ea typeface="Palatino" pitchFamily="2" charset="77"/>
              </a:rPr>
              <a:t> (Presenter)</a:t>
            </a:r>
          </a:p>
          <a:p>
            <a:r>
              <a:rPr lang="en-US" sz="2000" dirty="0">
                <a:latin typeface="Palatino" pitchFamily="2" charset="77"/>
                <a:ea typeface="Palatino" pitchFamily="2" charset="77"/>
              </a:rPr>
              <a:t>Bastian </a:t>
            </a:r>
            <a:r>
              <a:rPr lang="en-US" sz="2000">
                <a:latin typeface="Palatino" pitchFamily="2" charset="77"/>
                <a:ea typeface="Palatino" pitchFamily="2" charset="77"/>
              </a:rPr>
              <a:t>Dominik Morath</a:t>
            </a:r>
            <a:endParaRPr lang="en-US" sz="2000" dirty="0">
              <a:latin typeface="Palatino" pitchFamily="2" charset="77"/>
              <a:ea typeface="Palatino" pitchFamily="2" charset="77"/>
            </a:endParaRPr>
          </a:p>
          <a:p>
            <a:r>
              <a:rPr lang="en-US" sz="2000" dirty="0">
                <a:latin typeface="Palatino" pitchFamily="2" charset="77"/>
                <a:ea typeface="Palatino" pitchFamily="2" charset="77"/>
              </a:rPr>
              <a:t>Smitha </a:t>
            </a:r>
            <a:r>
              <a:rPr lang="en-US" sz="2000" dirty="0" err="1">
                <a:latin typeface="Palatino" pitchFamily="2" charset="77"/>
                <a:ea typeface="Palatino" pitchFamily="2" charset="77"/>
              </a:rPr>
              <a:t>Sheshadri</a:t>
            </a:r>
            <a:endParaRPr lang="en-US" sz="2000" dirty="0">
              <a:latin typeface="Palatino" pitchFamily="2" charset="77"/>
              <a:ea typeface="Palatino" pitchFamily="2" charset="77"/>
            </a:endParaRPr>
          </a:p>
        </p:txBody>
      </p:sp>
      <p:pic>
        <p:nvPicPr>
          <p:cNvPr id="5" name="Picture 4">
            <a:extLst>
              <a:ext uri="{FF2B5EF4-FFF2-40B4-BE49-F238E27FC236}">
                <a16:creationId xmlns:a16="http://schemas.microsoft.com/office/drawing/2014/main" id="{55095681-7C44-F049-AB8E-960F4D38A0E8}"/>
              </a:ext>
            </a:extLst>
          </p:cNvPr>
          <p:cNvPicPr>
            <a:picLocks noChangeAspect="1"/>
          </p:cNvPicPr>
          <p:nvPr/>
        </p:nvPicPr>
        <p:blipFill>
          <a:blip r:embed="rId2"/>
          <a:stretch>
            <a:fillRect/>
          </a:stretch>
        </p:blipFill>
        <p:spPr>
          <a:xfrm>
            <a:off x="5557245" y="5213268"/>
            <a:ext cx="1077510" cy="1373826"/>
          </a:xfrm>
          <a:prstGeom prst="rect">
            <a:avLst/>
          </a:prstGeom>
        </p:spPr>
      </p:pic>
    </p:spTree>
    <p:extLst>
      <p:ext uri="{BB962C8B-B14F-4D97-AF65-F5344CB8AC3E}">
        <p14:creationId xmlns:p14="http://schemas.microsoft.com/office/powerpoint/2010/main" val="20131328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467914D5-B437-6C42-80CD-16C8FB29627F}"/>
              </a:ext>
            </a:extLst>
          </p:cNvPr>
          <p:cNvSpPr/>
          <p:nvPr/>
        </p:nvSpPr>
        <p:spPr>
          <a:xfrm>
            <a:off x="4302822" y="2399384"/>
            <a:ext cx="540047" cy="538195"/>
          </a:xfrm>
          <a:prstGeom prst="ellipse">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FD86309F-73F6-1548-B7FC-BF90DA6DF0ED}"/>
              </a:ext>
            </a:extLst>
          </p:cNvPr>
          <p:cNvSpPr/>
          <p:nvPr/>
        </p:nvSpPr>
        <p:spPr>
          <a:xfrm>
            <a:off x="5415823" y="4400166"/>
            <a:ext cx="540047" cy="538195"/>
          </a:xfrm>
          <a:prstGeom prst="ellipse">
            <a:avLst/>
          </a:prstGeom>
          <a:gradFill flip="none" rotWithShape="1">
            <a:gsLst>
              <a:gs pos="0">
                <a:schemeClr val="accent4">
                  <a:lumMod val="5000"/>
                  <a:lumOff val="9500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BA623701-D5B4-BA42-8942-2DA901C44A7C}"/>
              </a:ext>
            </a:extLst>
          </p:cNvPr>
          <p:cNvSpPr/>
          <p:nvPr/>
        </p:nvSpPr>
        <p:spPr>
          <a:xfrm>
            <a:off x="6753591" y="2070020"/>
            <a:ext cx="540047" cy="538195"/>
          </a:xfrm>
          <a:prstGeom prst="ellipse">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685F7FD3-D92F-6444-BD89-F97942B8AC5D}"/>
              </a:ext>
            </a:extLst>
          </p:cNvPr>
          <p:cNvSpPr/>
          <p:nvPr/>
        </p:nvSpPr>
        <p:spPr>
          <a:xfrm>
            <a:off x="7780675" y="4009257"/>
            <a:ext cx="540047" cy="538195"/>
          </a:xfrm>
          <a:prstGeom prst="ellipse">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CD9AD570-459D-AB42-8954-E1DE8CDEF2EB}"/>
              </a:ext>
            </a:extLst>
          </p:cNvPr>
          <p:cNvCxnSpPr>
            <a:stCxn id="2" idx="6"/>
            <a:endCxn id="4" idx="2"/>
          </p:cNvCxnSpPr>
          <p:nvPr/>
        </p:nvCxnSpPr>
        <p:spPr>
          <a:xfrm flipV="1">
            <a:off x="4842869" y="2339118"/>
            <a:ext cx="1910722" cy="32936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4E437A27-81A0-3F4C-A4BE-97F415994723}"/>
              </a:ext>
            </a:extLst>
          </p:cNvPr>
          <p:cNvCxnSpPr>
            <a:cxnSpLocks/>
            <a:stCxn id="2" idx="5"/>
            <a:endCxn id="3" idx="1"/>
          </p:cNvCxnSpPr>
          <p:nvPr/>
        </p:nvCxnSpPr>
        <p:spPr>
          <a:xfrm>
            <a:off x="4763781" y="2858762"/>
            <a:ext cx="731130" cy="162022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7BF0DE4B-4D78-324E-9EAC-55B9AC764EF4}"/>
              </a:ext>
            </a:extLst>
          </p:cNvPr>
          <p:cNvCxnSpPr>
            <a:cxnSpLocks/>
            <a:stCxn id="4" idx="3"/>
            <a:endCxn id="3" idx="7"/>
          </p:cNvCxnSpPr>
          <p:nvPr/>
        </p:nvCxnSpPr>
        <p:spPr>
          <a:xfrm flipH="1">
            <a:off x="5876782" y="2529398"/>
            <a:ext cx="955897" cy="194958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291C9D8-AD85-D74B-9E11-B6B21EF0D0FA}"/>
              </a:ext>
            </a:extLst>
          </p:cNvPr>
          <p:cNvCxnSpPr>
            <a:cxnSpLocks/>
            <a:stCxn id="5" idx="2"/>
            <a:endCxn id="3" idx="6"/>
          </p:cNvCxnSpPr>
          <p:nvPr/>
        </p:nvCxnSpPr>
        <p:spPr>
          <a:xfrm flipH="1">
            <a:off x="5955870" y="4278355"/>
            <a:ext cx="1824805" cy="39090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82F5DA5D-E21C-3143-BBE6-78A5B2F2BF0D}"/>
              </a:ext>
            </a:extLst>
          </p:cNvPr>
          <p:cNvSpPr txBox="1"/>
          <p:nvPr/>
        </p:nvSpPr>
        <p:spPr>
          <a:xfrm>
            <a:off x="1017583" y="729245"/>
            <a:ext cx="3874779" cy="400110"/>
          </a:xfrm>
          <a:prstGeom prst="rect">
            <a:avLst/>
          </a:prstGeom>
          <a:solidFill>
            <a:schemeClr val="accent4">
              <a:lumMod val="60000"/>
              <a:lumOff val="40000"/>
            </a:schemeClr>
          </a:solidFill>
        </p:spPr>
        <p:txBody>
          <a:bodyPr wrap="none" rtlCol="0">
            <a:spAutoFit/>
          </a:bodyPr>
          <a:lstStyle/>
          <a:p>
            <a:r>
              <a:rPr lang="en-US" sz="2000" dirty="0">
                <a:latin typeface="Palatino" pitchFamily="2" charset="77"/>
                <a:ea typeface="Palatino" pitchFamily="2" charset="77"/>
              </a:rPr>
              <a:t>3| Compute new node positions</a:t>
            </a:r>
          </a:p>
        </p:txBody>
      </p:sp>
    </p:spTree>
    <p:extLst>
      <p:ext uri="{BB962C8B-B14F-4D97-AF65-F5344CB8AC3E}">
        <p14:creationId xmlns:p14="http://schemas.microsoft.com/office/powerpoint/2010/main" val="24139381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467914D5-B437-6C42-80CD-16C8FB29627F}"/>
              </a:ext>
            </a:extLst>
          </p:cNvPr>
          <p:cNvSpPr/>
          <p:nvPr/>
        </p:nvSpPr>
        <p:spPr>
          <a:xfrm>
            <a:off x="4186221" y="2608215"/>
            <a:ext cx="540047" cy="538195"/>
          </a:xfrm>
          <a:prstGeom prst="ellipse">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FD86309F-73F6-1548-B7FC-BF90DA6DF0ED}"/>
              </a:ext>
            </a:extLst>
          </p:cNvPr>
          <p:cNvSpPr/>
          <p:nvPr/>
        </p:nvSpPr>
        <p:spPr>
          <a:xfrm>
            <a:off x="5415823" y="4131069"/>
            <a:ext cx="540047" cy="538195"/>
          </a:xfrm>
          <a:prstGeom prst="ellipse">
            <a:avLst/>
          </a:prstGeom>
          <a:gradFill flip="none" rotWithShape="1">
            <a:gsLst>
              <a:gs pos="0">
                <a:schemeClr val="accent4">
                  <a:lumMod val="5000"/>
                  <a:lumOff val="9500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BA623701-D5B4-BA42-8942-2DA901C44A7C}"/>
              </a:ext>
            </a:extLst>
          </p:cNvPr>
          <p:cNvSpPr/>
          <p:nvPr/>
        </p:nvSpPr>
        <p:spPr>
          <a:xfrm>
            <a:off x="6213544" y="1800923"/>
            <a:ext cx="540047" cy="538195"/>
          </a:xfrm>
          <a:prstGeom prst="ellipse">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685F7FD3-D92F-6444-BD89-F97942B8AC5D}"/>
              </a:ext>
            </a:extLst>
          </p:cNvPr>
          <p:cNvSpPr/>
          <p:nvPr/>
        </p:nvSpPr>
        <p:spPr>
          <a:xfrm>
            <a:off x="7559746" y="4131068"/>
            <a:ext cx="540047" cy="538195"/>
          </a:xfrm>
          <a:prstGeom prst="ellipse">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CD9AD570-459D-AB42-8954-E1DE8CDEF2EB}"/>
              </a:ext>
            </a:extLst>
          </p:cNvPr>
          <p:cNvCxnSpPr>
            <a:stCxn id="2" idx="6"/>
            <a:endCxn id="4" idx="2"/>
          </p:cNvCxnSpPr>
          <p:nvPr/>
        </p:nvCxnSpPr>
        <p:spPr>
          <a:xfrm flipV="1">
            <a:off x="4726268" y="2070021"/>
            <a:ext cx="1487276" cy="8072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4E437A27-81A0-3F4C-A4BE-97F415994723}"/>
              </a:ext>
            </a:extLst>
          </p:cNvPr>
          <p:cNvCxnSpPr>
            <a:cxnSpLocks/>
            <a:stCxn id="2" idx="5"/>
            <a:endCxn id="3" idx="1"/>
          </p:cNvCxnSpPr>
          <p:nvPr/>
        </p:nvCxnSpPr>
        <p:spPr>
          <a:xfrm>
            <a:off x="4647180" y="3067593"/>
            <a:ext cx="847731" cy="114229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7BF0DE4B-4D78-324E-9EAC-55B9AC764EF4}"/>
              </a:ext>
            </a:extLst>
          </p:cNvPr>
          <p:cNvCxnSpPr>
            <a:cxnSpLocks/>
            <a:stCxn id="4" idx="3"/>
            <a:endCxn id="3" idx="7"/>
          </p:cNvCxnSpPr>
          <p:nvPr/>
        </p:nvCxnSpPr>
        <p:spPr>
          <a:xfrm flipH="1">
            <a:off x="5876782" y="2260301"/>
            <a:ext cx="415850" cy="194958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291C9D8-AD85-D74B-9E11-B6B21EF0D0FA}"/>
              </a:ext>
            </a:extLst>
          </p:cNvPr>
          <p:cNvCxnSpPr>
            <a:cxnSpLocks/>
            <a:stCxn id="5" idx="2"/>
            <a:endCxn id="3" idx="6"/>
          </p:cNvCxnSpPr>
          <p:nvPr/>
        </p:nvCxnSpPr>
        <p:spPr>
          <a:xfrm flipH="1">
            <a:off x="5955870" y="4400166"/>
            <a:ext cx="1603876" cy="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DF8CC2AC-1B9E-1440-A496-5B5E7DB15DC7}"/>
              </a:ext>
            </a:extLst>
          </p:cNvPr>
          <p:cNvSpPr txBox="1"/>
          <p:nvPr/>
        </p:nvSpPr>
        <p:spPr>
          <a:xfrm>
            <a:off x="833511" y="729245"/>
            <a:ext cx="4764446" cy="400110"/>
          </a:xfrm>
          <a:prstGeom prst="rect">
            <a:avLst/>
          </a:prstGeom>
          <a:solidFill>
            <a:schemeClr val="accent4">
              <a:lumMod val="60000"/>
              <a:lumOff val="40000"/>
            </a:schemeClr>
          </a:solidFill>
        </p:spPr>
        <p:txBody>
          <a:bodyPr wrap="none" rtlCol="0">
            <a:spAutoFit/>
          </a:bodyPr>
          <a:lstStyle/>
          <a:p>
            <a:r>
              <a:rPr lang="en-US" sz="2000" dirty="0">
                <a:latin typeface="Palatino" pitchFamily="2" charset="77"/>
                <a:ea typeface="Palatino" pitchFamily="2" charset="77"/>
              </a:rPr>
              <a:t>4| Iterate until equilibrium/steady state</a:t>
            </a:r>
          </a:p>
        </p:txBody>
      </p:sp>
    </p:spTree>
    <p:extLst>
      <p:ext uri="{BB962C8B-B14F-4D97-AF65-F5344CB8AC3E}">
        <p14:creationId xmlns:p14="http://schemas.microsoft.com/office/powerpoint/2010/main" val="2150059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467914D5-B437-6C42-80CD-16C8FB29627F}"/>
              </a:ext>
            </a:extLst>
          </p:cNvPr>
          <p:cNvSpPr/>
          <p:nvPr/>
        </p:nvSpPr>
        <p:spPr>
          <a:xfrm>
            <a:off x="4290549" y="2829144"/>
            <a:ext cx="540047" cy="538195"/>
          </a:xfrm>
          <a:prstGeom prst="ellipse">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FD86309F-73F6-1548-B7FC-BF90DA6DF0ED}"/>
              </a:ext>
            </a:extLst>
          </p:cNvPr>
          <p:cNvSpPr/>
          <p:nvPr/>
        </p:nvSpPr>
        <p:spPr>
          <a:xfrm>
            <a:off x="5555953" y="4369480"/>
            <a:ext cx="540047" cy="538195"/>
          </a:xfrm>
          <a:prstGeom prst="ellipse">
            <a:avLst/>
          </a:prstGeom>
          <a:gradFill flip="none" rotWithShape="1">
            <a:gsLst>
              <a:gs pos="0">
                <a:schemeClr val="accent4">
                  <a:lumMod val="5000"/>
                  <a:lumOff val="9500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BA623701-D5B4-BA42-8942-2DA901C44A7C}"/>
              </a:ext>
            </a:extLst>
          </p:cNvPr>
          <p:cNvSpPr/>
          <p:nvPr/>
        </p:nvSpPr>
        <p:spPr>
          <a:xfrm>
            <a:off x="6016912" y="1948209"/>
            <a:ext cx="540047" cy="538195"/>
          </a:xfrm>
          <a:prstGeom prst="ellipse">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685F7FD3-D92F-6444-BD89-F97942B8AC5D}"/>
              </a:ext>
            </a:extLst>
          </p:cNvPr>
          <p:cNvSpPr/>
          <p:nvPr/>
        </p:nvSpPr>
        <p:spPr>
          <a:xfrm>
            <a:off x="7282316" y="3767201"/>
            <a:ext cx="540047" cy="538195"/>
          </a:xfrm>
          <a:prstGeom prst="ellipse">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CD9AD570-459D-AB42-8954-E1DE8CDEF2EB}"/>
              </a:ext>
            </a:extLst>
          </p:cNvPr>
          <p:cNvCxnSpPr>
            <a:stCxn id="2" idx="6"/>
            <a:endCxn id="4" idx="2"/>
          </p:cNvCxnSpPr>
          <p:nvPr/>
        </p:nvCxnSpPr>
        <p:spPr>
          <a:xfrm flipV="1">
            <a:off x="4830596" y="2217307"/>
            <a:ext cx="1186316" cy="88093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4E437A27-81A0-3F4C-A4BE-97F415994723}"/>
              </a:ext>
            </a:extLst>
          </p:cNvPr>
          <p:cNvCxnSpPr>
            <a:cxnSpLocks/>
            <a:stCxn id="2" idx="5"/>
            <a:endCxn id="3" idx="1"/>
          </p:cNvCxnSpPr>
          <p:nvPr/>
        </p:nvCxnSpPr>
        <p:spPr>
          <a:xfrm>
            <a:off x="4751508" y="3288522"/>
            <a:ext cx="883533" cy="115977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7BF0DE4B-4D78-324E-9EAC-55B9AC764EF4}"/>
              </a:ext>
            </a:extLst>
          </p:cNvPr>
          <p:cNvCxnSpPr>
            <a:cxnSpLocks/>
            <a:stCxn id="4" idx="3"/>
            <a:endCxn id="3" idx="7"/>
          </p:cNvCxnSpPr>
          <p:nvPr/>
        </p:nvCxnSpPr>
        <p:spPr>
          <a:xfrm flipH="1">
            <a:off x="6016912" y="2407587"/>
            <a:ext cx="79088" cy="204071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291C9D8-AD85-D74B-9E11-B6B21EF0D0FA}"/>
              </a:ext>
            </a:extLst>
          </p:cNvPr>
          <p:cNvCxnSpPr>
            <a:cxnSpLocks/>
            <a:stCxn id="5" idx="2"/>
            <a:endCxn id="3" idx="6"/>
          </p:cNvCxnSpPr>
          <p:nvPr/>
        </p:nvCxnSpPr>
        <p:spPr>
          <a:xfrm flipH="1">
            <a:off x="6096000" y="4036299"/>
            <a:ext cx="1186316" cy="60227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4873233D-6155-D641-9888-90110478C36E}"/>
              </a:ext>
            </a:extLst>
          </p:cNvPr>
          <p:cNvSpPr txBox="1"/>
          <p:nvPr/>
        </p:nvSpPr>
        <p:spPr>
          <a:xfrm>
            <a:off x="833511" y="729245"/>
            <a:ext cx="4486634" cy="400110"/>
          </a:xfrm>
          <a:prstGeom prst="rect">
            <a:avLst/>
          </a:prstGeom>
          <a:solidFill>
            <a:schemeClr val="accent6">
              <a:lumMod val="60000"/>
              <a:lumOff val="40000"/>
            </a:schemeClr>
          </a:solidFill>
        </p:spPr>
        <p:txBody>
          <a:bodyPr wrap="square" rtlCol="0">
            <a:spAutoFit/>
          </a:bodyPr>
          <a:lstStyle/>
          <a:p>
            <a:r>
              <a:rPr lang="en-US" sz="2000" dirty="0">
                <a:latin typeface="Palatino" pitchFamily="2" charset="77"/>
                <a:ea typeface="Palatino" pitchFamily="2" charset="77"/>
              </a:rPr>
              <a:t>Minimum Energy State / Steady State</a:t>
            </a:r>
          </a:p>
        </p:txBody>
      </p:sp>
    </p:spTree>
    <p:extLst>
      <p:ext uri="{BB962C8B-B14F-4D97-AF65-F5344CB8AC3E}">
        <p14:creationId xmlns:p14="http://schemas.microsoft.com/office/powerpoint/2010/main" val="6884784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777F468-D64D-44FF-9C24-D6B3115DAB5E}"/>
              </a:ext>
            </a:extLst>
          </p:cNvPr>
          <p:cNvSpPr txBox="1"/>
          <p:nvPr/>
        </p:nvSpPr>
        <p:spPr>
          <a:xfrm>
            <a:off x="729465" y="369869"/>
            <a:ext cx="1043876" cy="523220"/>
          </a:xfrm>
          <a:prstGeom prst="rect">
            <a:avLst/>
          </a:prstGeom>
          <a:noFill/>
        </p:spPr>
        <p:txBody>
          <a:bodyPr wrap="none" rtlCol="0">
            <a:spAutoFit/>
          </a:bodyPr>
          <a:lstStyle/>
          <a:p>
            <a:r>
              <a:rPr lang="en-US" sz="2800" dirty="0">
                <a:latin typeface="American Typewriter" panose="02090604020004020304" pitchFamily="18" charset="77"/>
              </a:rPr>
              <a:t>DEMO</a:t>
            </a:r>
          </a:p>
        </p:txBody>
      </p:sp>
      <p:pic>
        <p:nvPicPr>
          <p:cNvPr id="4" name="Picture 3" descr="A screenshot of a cell phone&#10;&#10;Description automatically generated">
            <a:extLst>
              <a:ext uri="{FF2B5EF4-FFF2-40B4-BE49-F238E27FC236}">
                <a16:creationId xmlns:a16="http://schemas.microsoft.com/office/drawing/2014/main" id="{10766359-CEF9-4E86-9192-179C6DC63E57}"/>
              </a:ext>
            </a:extLst>
          </p:cNvPr>
          <p:cNvPicPr>
            <a:picLocks noChangeAspect="1"/>
          </p:cNvPicPr>
          <p:nvPr/>
        </p:nvPicPr>
        <p:blipFill>
          <a:blip r:embed="rId2"/>
          <a:stretch>
            <a:fillRect/>
          </a:stretch>
        </p:blipFill>
        <p:spPr>
          <a:xfrm>
            <a:off x="2297028" y="1135569"/>
            <a:ext cx="7597943" cy="4768841"/>
          </a:xfrm>
          <a:prstGeom prst="rect">
            <a:avLst/>
          </a:prstGeom>
        </p:spPr>
      </p:pic>
      <p:sp>
        <p:nvSpPr>
          <p:cNvPr id="5" name="TextBox 4">
            <a:extLst>
              <a:ext uri="{FF2B5EF4-FFF2-40B4-BE49-F238E27FC236}">
                <a16:creationId xmlns:a16="http://schemas.microsoft.com/office/drawing/2014/main" id="{0B632ABD-7F4C-4A8D-90DA-532258EB672F}"/>
              </a:ext>
            </a:extLst>
          </p:cNvPr>
          <p:cNvSpPr txBox="1"/>
          <p:nvPr/>
        </p:nvSpPr>
        <p:spPr>
          <a:xfrm>
            <a:off x="2297028" y="6281764"/>
            <a:ext cx="2894404" cy="276999"/>
          </a:xfrm>
          <a:prstGeom prst="rect">
            <a:avLst/>
          </a:prstGeom>
          <a:noFill/>
        </p:spPr>
        <p:txBody>
          <a:bodyPr wrap="square" rtlCol="0">
            <a:spAutoFit/>
          </a:bodyPr>
          <a:lstStyle/>
          <a:p>
            <a:r>
              <a:rPr lang="en-SG" sz="1200" i="1" dirty="0">
                <a:latin typeface="Palatino" pitchFamily="2" charset="77"/>
                <a:ea typeface="Palatino" pitchFamily="2" charset="77"/>
                <a:cs typeface="Arial" panose="020B0604020202020204" pitchFamily="34" charset="0"/>
                <a:hlinkClick r:id="rId3"/>
              </a:rPr>
              <a:t>https://stardustjs.github.io/examples/graph/</a:t>
            </a:r>
            <a:endParaRPr lang="en-SG" sz="1200" i="1" dirty="0">
              <a:latin typeface="Palatino" pitchFamily="2" charset="77"/>
              <a:ea typeface="Palatino" pitchFamily="2" charset="77"/>
              <a:cs typeface="Arial" panose="020B0604020202020204" pitchFamily="34" charset="0"/>
            </a:endParaRPr>
          </a:p>
        </p:txBody>
      </p:sp>
    </p:spTree>
    <p:extLst>
      <p:ext uri="{BB962C8B-B14F-4D97-AF65-F5344CB8AC3E}">
        <p14:creationId xmlns:p14="http://schemas.microsoft.com/office/powerpoint/2010/main" val="26303032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17D26AF3-EBD0-4B9E-B3D9-82DF627C1B23}"/>
              </a:ext>
            </a:extLst>
          </p:cNvPr>
          <p:cNvGraphicFramePr>
            <a:graphicFrameLocks noGrp="1"/>
          </p:cNvGraphicFramePr>
          <p:nvPr>
            <p:extLst>
              <p:ext uri="{D42A27DB-BD31-4B8C-83A1-F6EECF244321}">
                <p14:modId xmlns:p14="http://schemas.microsoft.com/office/powerpoint/2010/main" val="3378974628"/>
              </p:ext>
            </p:extLst>
          </p:nvPr>
        </p:nvGraphicFramePr>
        <p:xfrm>
          <a:off x="964532" y="1464367"/>
          <a:ext cx="10262936" cy="3990225"/>
        </p:xfrm>
        <a:graphic>
          <a:graphicData uri="http://schemas.openxmlformats.org/drawingml/2006/table">
            <a:tbl>
              <a:tblPr firstRow="1" bandRow="1">
                <a:tableStyleId>{5C22544A-7EE6-4342-B048-85BDC9FD1C3A}</a:tableStyleId>
              </a:tblPr>
              <a:tblGrid>
                <a:gridCol w="5125452">
                  <a:extLst>
                    <a:ext uri="{9D8B030D-6E8A-4147-A177-3AD203B41FA5}">
                      <a16:colId xmlns:a16="http://schemas.microsoft.com/office/drawing/2014/main" val="1768370507"/>
                    </a:ext>
                  </a:extLst>
                </a:gridCol>
                <a:gridCol w="5137484">
                  <a:extLst>
                    <a:ext uri="{9D8B030D-6E8A-4147-A177-3AD203B41FA5}">
                      <a16:colId xmlns:a16="http://schemas.microsoft.com/office/drawing/2014/main" val="3893438521"/>
                    </a:ext>
                  </a:extLst>
                </a:gridCol>
              </a:tblGrid>
              <a:tr h="570283">
                <a:tc>
                  <a:txBody>
                    <a:bodyPr/>
                    <a:lstStyle/>
                    <a:p>
                      <a:r>
                        <a:rPr lang="en-SG" sz="3600" dirty="0">
                          <a:solidFill>
                            <a:schemeClr val="tx1"/>
                          </a:solidFill>
                          <a:latin typeface="Palatino" pitchFamily="2" charset="77"/>
                          <a:ea typeface="Palatino" pitchFamily="2" charset="77"/>
                        </a:rPr>
                        <a:t>Advantages</a:t>
                      </a:r>
                    </a:p>
                  </a:txBody>
                  <a:tcPr>
                    <a:solidFill>
                      <a:schemeClr val="accent4">
                        <a:lumMod val="60000"/>
                        <a:lumOff val="40000"/>
                      </a:schemeClr>
                    </a:solidFill>
                  </a:tcPr>
                </a:tc>
                <a:tc>
                  <a:txBody>
                    <a:bodyPr/>
                    <a:lstStyle/>
                    <a:p>
                      <a:r>
                        <a:rPr lang="en-SG" sz="3600" dirty="0">
                          <a:solidFill>
                            <a:schemeClr val="tx1"/>
                          </a:solidFill>
                          <a:latin typeface="Palatino" pitchFamily="2" charset="77"/>
                          <a:ea typeface="Palatino" pitchFamily="2" charset="77"/>
                        </a:rPr>
                        <a:t>Disadvantages</a:t>
                      </a:r>
                    </a:p>
                  </a:txBody>
                  <a:tcPr>
                    <a:solidFill>
                      <a:schemeClr val="accent4">
                        <a:lumMod val="60000"/>
                        <a:lumOff val="40000"/>
                      </a:schemeClr>
                    </a:solidFill>
                  </a:tcPr>
                </a:tc>
                <a:extLst>
                  <a:ext uri="{0D108BD9-81ED-4DB2-BD59-A6C34878D82A}">
                    <a16:rowId xmlns:a16="http://schemas.microsoft.com/office/drawing/2014/main" val="4070263616"/>
                  </a:ext>
                </a:extLst>
              </a:tr>
              <a:tr h="710426">
                <a:tc>
                  <a:txBody>
                    <a:bodyPr/>
                    <a:lstStyle/>
                    <a:p>
                      <a:pPr algn="l"/>
                      <a:r>
                        <a:rPr lang="en-SG" b="1" dirty="0">
                          <a:latin typeface="Palatino"/>
                        </a:rPr>
                        <a:t>Simplicity </a:t>
                      </a:r>
                    </a:p>
                    <a:p>
                      <a:pPr algn="l"/>
                      <a:r>
                        <a:rPr lang="en-SG" dirty="0">
                          <a:latin typeface="Palatino"/>
                        </a:rPr>
                        <a:t>in understanding and execution</a:t>
                      </a:r>
                    </a:p>
                  </a:txBody>
                  <a:tcPr anchor="ctr">
                    <a:solidFill>
                      <a:schemeClr val="bg2"/>
                    </a:solidFill>
                  </a:tcPr>
                </a:tc>
                <a:tc>
                  <a:txBody>
                    <a:bodyPr/>
                    <a:lstStyle/>
                    <a:p>
                      <a:pPr algn="l"/>
                      <a:r>
                        <a:rPr lang="en-SG" b="1" dirty="0">
                          <a:latin typeface="Palatino"/>
                        </a:rPr>
                        <a:t>High running time</a:t>
                      </a:r>
                    </a:p>
                    <a:p>
                      <a:pPr algn="l"/>
                      <a:r>
                        <a:rPr lang="en-SG" dirty="0">
                          <a:latin typeface="Palatino"/>
                        </a:rPr>
                        <a:t>time complexity O(n</a:t>
                      </a:r>
                      <a:r>
                        <a:rPr lang="en-SG" baseline="30000" dirty="0">
                          <a:latin typeface="Palatino"/>
                        </a:rPr>
                        <a:t>3</a:t>
                      </a:r>
                      <a:r>
                        <a:rPr lang="en-SG" dirty="0">
                          <a:latin typeface="Palatino"/>
                        </a:rPr>
                        <a:t>)</a:t>
                      </a:r>
                    </a:p>
                  </a:txBody>
                  <a:tcPr anchor="ctr">
                    <a:solidFill>
                      <a:schemeClr val="bg2"/>
                    </a:solidFill>
                  </a:tcPr>
                </a:tc>
                <a:extLst>
                  <a:ext uri="{0D108BD9-81ED-4DB2-BD59-A6C34878D82A}">
                    <a16:rowId xmlns:a16="http://schemas.microsoft.com/office/drawing/2014/main" val="1158729915"/>
                  </a:ext>
                </a:extLst>
              </a:tr>
              <a:tr h="710426">
                <a:tc>
                  <a:txBody>
                    <a:bodyPr/>
                    <a:lstStyle/>
                    <a:p>
                      <a:pPr algn="l"/>
                      <a:r>
                        <a:rPr lang="en-SG" b="1" dirty="0">
                          <a:latin typeface="Palatino"/>
                        </a:rPr>
                        <a:t>Flexibility</a:t>
                      </a:r>
                    </a:p>
                    <a:p>
                      <a:pPr algn="l"/>
                      <a:r>
                        <a:rPr lang="en-SG" dirty="0">
                          <a:latin typeface="Palatino"/>
                        </a:rPr>
                        <a:t>easily extended</a:t>
                      </a:r>
                    </a:p>
                  </a:txBody>
                  <a:tcPr anchor="ctr">
                    <a:noFill/>
                  </a:tcPr>
                </a:tc>
                <a:tc>
                  <a:txBody>
                    <a:bodyPr/>
                    <a:lstStyle/>
                    <a:p>
                      <a:pPr algn="l"/>
                      <a:r>
                        <a:rPr lang="en-SG" b="1" dirty="0">
                          <a:latin typeface="Palatino"/>
                        </a:rPr>
                        <a:t>Local minima trap</a:t>
                      </a:r>
                    </a:p>
                    <a:p>
                      <a:pPr algn="l"/>
                      <a:r>
                        <a:rPr lang="en-SG" dirty="0">
                          <a:latin typeface="Palatino"/>
                        </a:rPr>
                        <a:t>graph not guaranteed to reach global minimum</a:t>
                      </a:r>
                    </a:p>
                  </a:txBody>
                  <a:tcPr anchor="ctr">
                    <a:noFill/>
                  </a:tcPr>
                </a:tc>
                <a:extLst>
                  <a:ext uri="{0D108BD9-81ED-4DB2-BD59-A6C34878D82A}">
                    <a16:rowId xmlns:a16="http://schemas.microsoft.com/office/drawing/2014/main" val="1217182472"/>
                  </a:ext>
                </a:extLst>
              </a:tr>
              <a:tr h="900448">
                <a:tc>
                  <a:txBody>
                    <a:bodyPr/>
                    <a:lstStyle/>
                    <a:p>
                      <a:pPr algn="l"/>
                      <a:r>
                        <a:rPr lang="en-SG" b="1" dirty="0">
                          <a:latin typeface="Palatino"/>
                        </a:rPr>
                        <a:t>Clarity</a:t>
                      </a:r>
                    </a:p>
                    <a:p>
                      <a:pPr algn="l"/>
                      <a:r>
                        <a:rPr lang="en-SG" dirty="0">
                          <a:latin typeface="Palatino"/>
                        </a:rPr>
                        <a:t>optimizes to reduce edge crossings and node overlaps</a:t>
                      </a:r>
                    </a:p>
                  </a:txBody>
                  <a:tcPr anchor="ctr">
                    <a:solidFill>
                      <a:schemeClr val="bg2"/>
                    </a:solidFill>
                  </a:tcPr>
                </a:tc>
                <a:tc>
                  <a:txBody>
                    <a:bodyPr/>
                    <a:lstStyle/>
                    <a:p>
                      <a:pPr algn="l"/>
                      <a:r>
                        <a:rPr lang="en-SG" b="1" dirty="0">
                          <a:latin typeface="Palatino"/>
                        </a:rPr>
                        <a:t>Visual clumping</a:t>
                      </a:r>
                    </a:p>
                    <a:p>
                      <a:pPr algn="l"/>
                      <a:r>
                        <a:rPr lang="en-SG" dirty="0">
                          <a:latin typeface="Palatino"/>
                        </a:rPr>
                        <a:t>for high number of nodes</a:t>
                      </a:r>
                    </a:p>
                  </a:txBody>
                  <a:tcPr anchor="ctr">
                    <a:solidFill>
                      <a:schemeClr val="bg2"/>
                    </a:solidFill>
                  </a:tcPr>
                </a:tc>
                <a:extLst>
                  <a:ext uri="{0D108BD9-81ED-4DB2-BD59-A6C34878D82A}">
                    <a16:rowId xmlns:a16="http://schemas.microsoft.com/office/drawing/2014/main" val="4022972580"/>
                  </a:ext>
                </a:extLst>
              </a:tr>
              <a:tr h="1014893">
                <a:tc>
                  <a:txBody>
                    <a:bodyPr/>
                    <a:lstStyle/>
                    <a:p>
                      <a:pPr algn="l"/>
                      <a:r>
                        <a:rPr lang="en-SG" b="1" dirty="0">
                          <a:latin typeface="Palatino"/>
                        </a:rPr>
                        <a:t>Interactivity</a:t>
                      </a:r>
                    </a:p>
                    <a:p>
                      <a:pPr algn="l"/>
                      <a:r>
                        <a:rPr lang="en-SG" dirty="0">
                          <a:latin typeface="Palatino"/>
                        </a:rPr>
                        <a:t>preferred choice for dynamic and online graph-drawing systems</a:t>
                      </a:r>
                    </a:p>
                  </a:txBody>
                  <a:tcPr anchor="ctr">
                    <a:noFill/>
                  </a:tcPr>
                </a:tc>
                <a:tc>
                  <a:txBody>
                    <a:bodyPr/>
                    <a:lstStyle/>
                    <a:p>
                      <a:pPr algn="l"/>
                      <a:r>
                        <a:rPr lang="en-SG" b="1" dirty="0">
                          <a:latin typeface="Palatino"/>
                        </a:rPr>
                        <a:t>Non-deterministic</a:t>
                      </a:r>
                    </a:p>
                    <a:p>
                      <a:pPr algn="l"/>
                      <a:r>
                        <a:rPr lang="en-SG" dirty="0">
                          <a:latin typeface="Palatino"/>
                        </a:rPr>
                        <a:t>may not get the same layout for different runs</a:t>
                      </a:r>
                    </a:p>
                  </a:txBody>
                  <a:tcPr anchor="ctr">
                    <a:noFill/>
                  </a:tcPr>
                </a:tc>
                <a:extLst>
                  <a:ext uri="{0D108BD9-81ED-4DB2-BD59-A6C34878D82A}">
                    <a16:rowId xmlns:a16="http://schemas.microsoft.com/office/drawing/2014/main" val="2409328800"/>
                  </a:ext>
                </a:extLst>
              </a:tr>
            </a:tbl>
          </a:graphicData>
        </a:graphic>
      </p:graphicFrame>
    </p:spTree>
    <p:extLst>
      <p:ext uri="{BB962C8B-B14F-4D97-AF65-F5344CB8AC3E}">
        <p14:creationId xmlns:p14="http://schemas.microsoft.com/office/powerpoint/2010/main" val="13204332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59D0BD0-7081-41CD-82B4-5A765BA816A9}"/>
              </a:ext>
            </a:extLst>
          </p:cNvPr>
          <p:cNvSpPr txBox="1"/>
          <p:nvPr/>
        </p:nvSpPr>
        <p:spPr>
          <a:xfrm>
            <a:off x="729465" y="369869"/>
            <a:ext cx="2762295" cy="523220"/>
          </a:xfrm>
          <a:prstGeom prst="rect">
            <a:avLst/>
          </a:prstGeom>
          <a:noFill/>
        </p:spPr>
        <p:txBody>
          <a:bodyPr wrap="none" rtlCol="0">
            <a:spAutoFit/>
          </a:bodyPr>
          <a:lstStyle/>
          <a:p>
            <a:r>
              <a:rPr lang="en-US" sz="2800" dirty="0">
                <a:latin typeface="American Typewriter" panose="02090604020004020304" pitchFamily="18" charset="77"/>
              </a:rPr>
              <a:t>ALTERNATIVES</a:t>
            </a:r>
          </a:p>
        </p:txBody>
      </p:sp>
      <p:pic>
        <p:nvPicPr>
          <p:cNvPr id="4" name="Picture 3" descr="A picture containing wall, indoor, black&#10;&#10;Description automatically generated">
            <a:extLst>
              <a:ext uri="{FF2B5EF4-FFF2-40B4-BE49-F238E27FC236}">
                <a16:creationId xmlns:a16="http://schemas.microsoft.com/office/drawing/2014/main" id="{5B0E92FC-2C2E-4CFA-A9FD-96A2494D1631}"/>
              </a:ext>
            </a:extLst>
          </p:cNvPr>
          <p:cNvPicPr>
            <a:picLocks noChangeAspect="1"/>
          </p:cNvPicPr>
          <p:nvPr/>
        </p:nvPicPr>
        <p:blipFill>
          <a:blip r:embed="rId2"/>
          <a:stretch>
            <a:fillRect/>
          </a:stretch>
        </p:blipFill>
        <p:spPr>
          <a:xfrm>
            <a:off x="618566" y="1185542"/>
            <a:ext cx="2493328" cy="2773280"/>
          </a:xfrm>
          <a:prstGeom prst="rect">
            <a:avLst/>
          </a:prstGeom>
        </p:spPr>
      </p:pic>
      <p:sp>
        <p:nvSpPr>
          <p:cNvPr id="5" name="TextBox 4">
            <a:extLst>
              <a:ext uri="{FF2B5EF4-FFF2-40B4-BE49-F238E27FC236}">
                <a16:creationId xmlns:a16="http://schemas.microsoft.com/office/drawing/2014/main" id="{5248674D-33E6-414F-B7C4-E7D9B4DC12D1}"/>
              </a:ext>
            </a:extLst>
          </p:cNvPr>
          <p:cNvSpPr txBox="1"/>
          <p:nvPr/>
        </p:nvSpPr>
        <p:spPr>
          <a:xfrm>
            <a:off x="450664" y="4223084"/>
            <a:ext cx="3343224" cy="461665"/>
          </a:xfrm>
          <a:prstGeom prst="rect">
            <a:avLst/>
          </a:prstGeom>
          <a:noFill/>
        </p:spPr>
        <p:txBody>
          <a:bodyPr wrap="square" rtlCol="0">
            <a:spAutoFit/>
          </a:bodyPr>
          <a:lstStyle/>
          <a:p>
            <a:r>
              <a:rPr lang="en-SG" sz="800" dirty="0" err="1">
                <a:latin typeface="Palatino" pitchFamily="2" charset="77"/>
                <a:ea typeface="Palatino" pitchFamily="2" charset="77"/>
              </a:rPr>
              <a:t>Koren</a:t>
            </a:r>
            <a:r>
              <a:rPr lang="en-SG" sz="800" dirty="0">
                <a:latin typeface="Palatino" pitchFamily="2" charset="77"/>
                <a:ea typeface="Palatino" pitchFamily="2" charset="77"/>
              </a:rPr>
              <a:t>, Yehuda (2005), "Drawing graphs by eigenvectors: theory and practice" (PDF), </a:t>
            </a:r>
            <a:r>
              <a:rPr lang="en-SG" sz="800" i="1" dirty="0">
                <a:latin typeface="Palatino" pitchFamily="2" charset="77"/>
                <a:ea typeface="Palatino" pitchFamily="2" charset="77"/>
              </a:rPr>
              <a:t>Computers &amp; Mathematics with Applications</a:t>
            </a:r>
            <a:r>
              <a:rPr lang="en-SG" sz="800" dirty="0">
                <a:latin typeface="Palatino" pitchFamily="2" charset="77"/>
                <a:ea typeface="Palatino" pitchFamily="2" charset="77"/>
              </a:rPr>
              <a:t>, </a:t>
            </a:r>
            <a:r>
              <a:rPr lang="en-SG" sz="800" b="1" dirty="0">
                <a:latin typeface="Palatino" pitchFamily="2" charset="77"/>
                <a:ea typeface="Palatino" pitchFamily="2" charset="77"/>
              </a:rPr>
              <a:t>49</a:t>
            </a:r>
            <a:r>
              <a:rPr lang="en-SG" sz="800" dirty="0">
                <a:latin typeface="Palatino" pitchFamily="2" charset="77"/>
                <a:ea typeface="Palatino" pitchFamily="2" charset="77"/>
              </a:rPr>
              <a:t> (11–12): 1867–1888</a:t>
            </a:r>
            <a:endParaRPr lang="en-SG" sz="500" i="1" dirty="0">
              <a:latin typeface="Palatino" pitchFamily="2" charset="77"/>
              <a:ea typeface="Palatino" pitchFamily="2" charset="77"/>
              <a:cs typeface="Arial" panose="020B0604020202020204" pitchFamily="34" charset="0"/>
            </a:endParaRPr>
          </a:p>
        </p:txBody>
      </p:sp>
      <p:sp>
        <p:nvSpPr>
          <p:cNvPr id="6" name="TextBox 5">
            <a:extLst>
              <a:ext uri="{FF2B5EF4-FFF2-40B4-BE49-F238E27FC236}">
                <a16:creationId xmlns:a16="http://schemas.microsoft.com/office/drawing/2014/main" id="{A98AE9FE-AF92-45C2-805A-0112265B3E02}"/>
              </a:ext>
            </a:extLst>
          </p:cNvPr>
          <p:cNvSpPr txBox="1"/>
          <p:nvPr/>
        </p:nvSpPr>
        <p:spPr>
          <a:xfrm>
            <a:off x="450665" y="4781000"/>
            <a:ext cx="3483662" cy="1354217"/>
          </a:xfrm>
          <a:prstGeom prst="rect">
            <a:avLst/>
          </a:prstGeom>
          <a:noFill/>
        </p:spPr>
        <p:txBody>
          <a:bodyPr wrap="square" rtlCol="0">
            <a:spAutoFit/>
          </a:bodyPr>
          <a:lstStyle/>
          <a:p>
            <a:r>
              <a:rPr lang="en-SG" b="1" dirty="0">
                <a:latin typeface="Palatino"/>
              </a:rPr>
              <a:t>Spectral layout</a:t>
            </a:r>
          </a:p>
          <a:p>
            <a:pPr marL="285750" indent="-285750">
              <a:buFont typeface="Arial" panose="020B0604020202020204" pitchFamily="34" charset="0"/>
              <a:buChar char="•"/>
            </a:pPr>
            <a:r>
              <a:rPr lang="en-SG" sz="1600" dirty="0">
                <a:latin typeface="Palatino"/>
              </a:rPr>
              <a:t>Uses eigenvectors of related matrices</a:t>
            </a:r>
          </a:p>
          <a:p>
            <a:pPr marL="285750" indent="-285750">
              <a:buFont typeface="Arial" panose="020B0604020202020204" pitchFamily="34" charset="0"/>
              <a:buChar char="•"/>
            </a:pPr>
            <a:r>
              <a:rPr lang="en-SG" sz="1600" dirty="0">
                <a:latin typeface="Palatino"/>
              </a:rPr>
              <a:t>Can calculate optimal layout</a:t>
            </a:r>
          </a:p>
          <a:p>
            <a:pPr marL="285750" indent="-285750">
              <a:buFont typeface="Arial" panose="020B0604020202020204" pitchFamily="34" charset="0"/>
              <a:buChar char="•"/>
            </a:pPr>
            <a:r>
              <a:rPr lang="en-SG" sz="1600" dirty="0">
                <a:latin typeface="Palatino"/>
              </a:rPr>
              <a:t>Fast</a:t>
            </a:r>
          </a:p>
        </p:txBody>
      </p:sp>
      <p:sp>
        <p:nvSpPr>
          <p:cNvPr id="7" name="Rectangle 6">
            <a:extLst>
              <a:ext uri="{FF2B5EF4-FFF2-40B4-BE49-F238E27FC236}">
                <a16:creationId xmlns:a16="http://schemas.microsoft.com/office/drawing/2014/main" id="{9CC211BC-BEE9-4311-8A26-C1E48BCB8924}"/>
              </a:ext>
            </a:extLst>
          </p:cNvPr>
          <p:cNvSpPr/>
          <p:nvPr/>
        </p:nvSpPr>
        <p:spPr>
          <a:xfrm>
            <a:off x="4328136" y="4781000"/>
            <a:ext cx="3875263" cy="1354217"/>
          </a:xfrm>
          <a:prstGeom prst="rect">
            <a:avLst/>
          </a:prstGeom>
        </p:spPr>
        <p:txBody>
          <a:bodyPr wrap="square">
            <a:spAutoFit/>
          </a:bodyPr>
          <a:lstStyle/>
          <a:p>
            <a:r>
              <a:rPr lang="en-SG" b="1" dirty="0">
                <a:latin typeface="Palatino"/>
              </a:rPr>
              <a:t>Layered / Hierarchical layout</a:t>
            </a:r>
          </a:p>
          <a:p>
            <a:pPr marL="285750" indent="-285750">
              <a:buFont typeface="Arial" panose="020B0604020202020204" pitchFamily="34" charset="0"/>
              <a:buChar char="•"/>
            </a:pPr>
            <a:r>
              <a:rPr lang="en-SG" sz="1600" dirty="0">
                <a:latin typeface="Palatino"/>
              </a:rPr>
              <a:t>Directed graph with edges generally drawn downwards</a:t>
            </a:r>
          </a:p>
          <a:p>
            <a:pPr marL="285750" indent="-285750">
              <a:buFont typeface="Arial" panose="020B0604020202020204" pitchFamily="34" charset="0"/>
              <a:buChar char="•"/>
            </a:pPr>
            <a:r>
              <a:rPr lang="en-SG" sz="1600" dirty="0">
                <a:latin typeface="Palatino"/>
              </a:rPr>
              <a:t>Can provide initial placement for force directed algorithms </a:t>
            </a:r>
          </a:p>
        </p:txBody>
      </p:sp>
      <p:pic>
        <p:nvPicPr>
          <p:cNvPr id="9" name="Picture 8" descr="A picture containing ski tow, map&#10;&#10;Description automatically generated">
            <a:extLst>
              <a:ext uri="{FF2B5EF4-FFF2-40B4-BE49-F238E27FC236}">
                <a16:creationId xmlns:a16="http://schemas.microsoft.com/office/drawing/2014/main" id="{79428D17-7457-48CE-A0F1-F3B8622803DD}"/>
              </a:ext>
            </a:extLst>
          </p:cNvPr>
          <p:cNvPicPr>
            <a:picLocks noChangeAspect="1"/>
          </p:cNvPicPr>
          <p:nvPr/>
        </p:nvPicPr>
        <p:blipFill>
          <a:blip r:embed="rId3"/>
          <a:stretch>
            <a:fillRect/>
          </a:stretch>
        </p:blipFill>
        <p:spPr>
          <a:xfrm>
            <a:off x="4905100" y="893089"/>
            <a:ext cx="1763073" cy="3122196"/>
          </a:xfrm>
          <a:prstGeom prst="rect">
            <a:avLst/>
          </a:prstGeom>
        </p:spPr>
      </p:pic>
      <p:sp>
        <p:nvSpPr>
          <p:cNvPr id="10" name="TextBox 9">
            <a:extLst>
              <a:ext uri="{FF2B5EF4-FFF2-40B4-BE49-F238E27FC236}">
                <a16:creationId xmlns:a16="http://schemas.microsoft.com/office/drawing/2014/main" id="{254F8E92-9107-4DE2-AF3B-C3927393FC53}"/>
              </a:ext>
            </a:extLst>
          </p:cNvPr>
          <p:cNvSpPr txBox="1"/>
          <p:nvPr/>
        </p:nvSpPr>
        <p:spPr>
          <a:xfrm>
            <a:off x="4328136" y="4121158"/>
            <a:ext cx="3343224" cy="584775"/>
          </a:xfrm>
          <a:prstGeom prst="rect">
            <a:avLst/>
          </a:prstGeom>
          <a:noFill/>
        </p:spPr>
        <p:txBody>
          <a:bodyPr wrap="square" rtlCol="0">
            <a:spAutoFit/>
          </a:bodyPr>
          <a:lstStyle/>
          <a:p>
            <a:r>
              <a:rPr lang="en-SG" sz="800" dirty="0" err="1">
                <a:latin typeface="Palatino" pitchFamily="2" charset="77"/>
                <a:ea typeface="Palatino" pitchFamily="2" charset="77"/>
              </a:rPr>
              <a:t>Eiglsperger</a:t>
            </a:r>
            <a:r>
              <a:rPr lang="en-SG" sz="800" dirty="0">
                <a:latin typeface="Palatino" pitchFamily="2" charset="77"/>
                <a:ea typeface="Palatino" pitchFamily="2" charset="77"/>
              </a:rPr>
              <a:t>, M., </a:t>
            </a:r>
            <a:r>
              <a:rPr lang="en-SG" sz="800" dirty="0" err="1">
                <a:latin typeface="Palatino" pitchFamily="2" charset="77"/>
                <a:ea typeface="Palatino" pitchFamily="2" charset="77"/>
              </a:rPr>
              <a:t>Siebenhaller</a:t>
            </a:r>
            <a:r>
              <a:rPr lang="en-SG" sz="800" dirty="0">
                <a:latin typeface="Palatino" pitchFamily="2" charset="77"/>
                <a:ea typeface="Palatino" pitchFamily="2" charset="77"/>
              </a:rPr>
              <a:t>, M., &amp; Kaufmann, M. (2004, September). An efficient implementation of Sugiyama’s algorithm for layered graph drawing. In </a:t>
            </a:r>
            <a:r>
              <a:rPr lang="en-SG" sz="800" i="1" dirty="0">
                <a:latin typeface="Palatino" pitchFamily="2" charset="77"/>
                <a:ea typeface="Palatino" pitchFamily="2" charset="77"/>
              </a:rPr>
              <a:t>International Symposium on Graph Drawing</a:t>
            </a:r>
            <a:r>
              <a:rPr lang="en-SG" sz="800" dirty="0">
                <a:latin typeface="Palatino" pitchFamily="2" charset="77"/>
                <a:ea typeface="Palatino" pitchFamily="2" charset="77"/>
              </a:rPr>
              <a:t> (pp. 155-166). Springer, Berlin, Heidelberg.</a:t>
            </a:r>
          </a:p>
        </p:txBody>
      </p:sp>
      <p:sp>
        <p:nvSpPr>
          <p:cNvPr id="11" name="Rectangle 10">
            <a:extLst>
              <a:ext uri="{FF2B5EF4-FFF2-40B4-BE49-F238E27FC236}">
                <a16:creationId xmlns:a16="http://schemas.microsoft.com/office/drawing/2014/main" id="{748D33C0-BCB7-494B-8209-32863666FBCB}"/>
              </a:ext>
            </a:extLst>
          </p:cNvPr>
          <p:cNvSpPr/>
          <p:nvPr/>
        </p:nvSpPr>
        <p:spPr>
          <a:xfrm>
            <a:off x="8348631" y="4773432"/>
            <a:ext cx="3407844" cy="1107996"/>
          </a:xfrm>
          <a:prstGeom prst="rect">
            <a:avLst/>
          </a:prstGeom>
        </p:spPr>
        <p:txBody>
          <a:bodyPr wrap="square">
            <a:spAutoFit/>
          </a:bodyPr>
          <a:lstStyle/>
          <a:p>
            <a:r>
              <a:rPr lang="en-SG" b="1" dirty="0">
                <a:latin typeface="Palatino"/>
              </a:rPr>
              <a:t>Dominance drawing</a:t>
            </a:r>
          </a:p>
          <a:p>
            <a:pPr marL="285750" indent="-285750">
              <a:buFont typeface="Arial" panose="020B0604020202020204" pitchFamily="34" charset="0"/>
              <a:buChar char="•"/>
            </a:pPr>
            <a:r>
              <a:rPr lang="en-SG" sz="1600" dirty="0">
                <a:latin typeface="Palatino"/>
              </a:rPr>
              <a:t>Vertices are placed such that cartesian coordinates are greater or equal to previous vertex</a:t>
            </a:r>
          </a:p>
        </p:txBody>
      </p:sp>
      <p:sp>
        <p:nvSpPr>
          <p:cNvPr id="14" name="TextBox 13">
            <a:extLst>
              <a:ext uri="{FF2B5EF4-FFF2-40B4-BE49-F238E27FC236}">
                <a16:creationId xmlns:a16="http://schemas.microsoft.com/office/drawing/2014/main" id="{623EF5A0-1677-45D9-81B2-7A0E4E0E9606}"/>
              </a:ext>
            </a:extLst>
          </p:cNvPr>
          <p:cNvSpPr txBox="1"/>
          <p:nvPr/>
        </p:nvSpPr>
        <p:spPr>
          <a:xfrm>
            <a:off x="8102306" y="4121158"/>
            <a:ext cx="3495825" cy="461665"/>
          </a:xfrm>
          <a:prstGeom prst="rect">
            <a:avLst/>
          </a:prstGeom>
          <a:noFill/>
        </p:spPr>
        <p:txBody>
          <a:bodyPr wrap="square" rtlCol="0">
            <a:spAutoFit/>
          </a:bodyPr>
          <a:lstStyle/>
          <a:p>
            <a:r>
              <a:rPr lang="en-SG" sz="800" dirty="0" err="1">
                <a:latin typeface="Palatino" pitchFamily="2" charset="77"/>
                <a:ea typeface="Palatino" pitchFamily="2" charset="77"/>
              </a:rPr>
              <a:t>Kornaropoulos</a:t>
            </a:r>
            <a:r>
              <a:rPr lang="en-SG" sz="800" dirty="0">
                <a:latin typeface="Palatino" pitchFamily="2" charset="77"/>
                <a:ea typeface="Palatino" pitchFamily="2" charset="77"/>
              </a:rPr>
              <a:t>, E. M. (2012). Dominance drawing of non-planar graphs (Doctoral dissertation, Masters Thesis, Department of Computer Science, University of Crete).</a:t>
            </a:r>
          </a:p>
        </p:txBody>
      </p:sp>
      <p:pic>
        <p:nvPicPr>
          <p:cNvPr id="16" name="Picture 15" descr="A close up of an animal&#10;&#10;Description automatically generated">
            <a:extLst>
              <a:ext uri="{FF2B5EF4-FFF2-40B4-BE49-F238E27FC236}">
                <a16:creationId xmlns:a16="http://schemas.microsoft.com/office/drawing/2014/main" id="{AB6FA56D-E4F1-43EF-9E4A-0C111A10E2A3}"/>
              </a:ext>
            </a:extLst>
          </p:cNvPr>
          <p:cNvPicPr>
            <a:picLocks noChangeAspect="1"/>
          </p:cNvPicPr>
          <p:nvPr/>
        </p:nvPicPr>
        <p:blipFill>
          <a:blip r:embed="rId4"/>
          <a:stretch>
            <a:fillRect/>
          </a:stretch>
        </p:blipFill>
        <p:spPr>
          <a:xfrm>
            <a:off x="8102307" y="1431012"/>
            <a:ext cx="3574408" cy="2282340"/>
          </a:xfrm>
          <a:prstGeom prst="rect">
            <a:avLst/>
          </a:prstGeom>
        </p:spPr>
      </p:pic>
    </p:spTree>
    <p:extLst>
      <p:ext uri="{BB962C8B-B14F-4D97-AF65-F5344CB8AC3E}">
        <p14:creationId xmlns:p14="http://schemas.microsoft.com/office/powerpoint/2010/main" val="6261636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7BE75F42-C12D-7646-94CB-0880310EE5D8}"/>
              </a:ext>
            </a:extLst>
          </p:cNvPr>
          <p:cNvGrpSpPr/>
          <p:nvPr/>
        </p:nvGrpSpPr>
        <p:grpSpPr>
          <a:xfrm>
            <a:off x="2386507" y="146538"/>
            <a:ext cx="7646830" cy="6564923"/>
            <a:chOff x="663214" y="0"/>
            <a:chExt cx="7646830" cy="6564923"/>
          </a:xfrm>
        </p:grpSpPr>
        <p:pic>
          <p:nvPicPr>
            <p:cNvPr id="4" name="Picture 3">
              <a:extLst>
                <a:ext uri="{FF2B5EF4-FFF2-40B4-BE49-F238E27FC236}">
                  <a16:creationId xmlns:a16="http://schemas.microsoft.com/office/drawing/2014/main" id="{09D609CA-A370-EC4E-8CAE-470CCF40EA2A}"/>
                </a:ext>
              </a:extLst>
            </p:cNvPr>
            <p:cNvPicPr>
              <a:picLocks noChangeAspect="1"/>
            </p:cNvPicPr>
            <p:nvPr/>
          </p:nvPicPr>
          <p:blipFill>
            <a:blip r:embed="rId3"/>
            <a:stretch>
              <a:fillRect/>
            </a:stretch>
          </p:blipFill>
          <p:spPr>
            <a:xfrm>
              <a:off x="663214" y="0"/>
              <a:ext cx="3037089" cy="4829908"/>
            </a:xfrm>
            <a:prstGeom prst="rect">
              <a:avLst/>
            </a:prstGeom>
          </p:spPr>
        </p:pic>
        <p:pic>
          <p:nvPicPr>
            <p:cNvPr id="5" name="Picture 4">
              <a:extLst>
                <a:ext uri="{FF2B5EF4-FFF2-40B4-BE49-F238E27FC236}">
                  <a16:creationId xmlns:a16="http://schemas.microsoft.com/office/drawing/2014/main" id="{E2337549-52FA-2448-872E-2EE1EFEC341C}"/>
                </a:ext>
              </a:extLst>
            </p:cNvPr>
            <p:cNvPicPr>
              <a:picLocks noChangeAspect="1"/>
            </p:cNvPicPr>
            <p:nvPr/>
          </p:nvPicPr>
          <p:blipFill>
            <a:blip r:embed="rId4"/>
            <a:stretch>
              <a:fillRect/>
            </a:stretch>
          </p:blipFill>
          <p:spPr>
            <a:xfrm>
              <a:off x="767861" y="5391639"/>
              <a:ext cx="2514600" cy="1003300"/>
            </a:xfrm>
            <a:prstGeom prst="rect">
              <a:avLst/>
            </a:prstGeom>
          </p:spPr>
        </p:pic>
        <p:sp>
          <p:nvSpPr>
            <p:cNvPr id="6" name="Oval 5">
              <a:extLst>
                <a:ext uri="{FF2B5EF4-FFF2-40B4-BE49-F238E27FC236}">
                  <a16:creationId xmlns:a16="http://schemas.microsoft.com/office/drawing/2014/main" id="{DEA969D8-822C-9D48-B46B-4BC26282803C}"/>
                </a:ext>
              </a:extLst>
            </p:cNvPr>
            <p:cNvSpPr/>
            <p:nvPr/>
          </p:nvSpPr>
          <p:spPr>
            <a:xfrm flipV="1">
              <a:off x="1014631" y="4918027"/>
              <a:ext cx="45719" cy="4571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7B764C37-96A1-8349-9E36-B6D96093E3A1}"/>
                </a:ext>
              </a:extLst>
            </p:cNvPr>
            <p:cNvSpPr/>
            <p:nvPr/>
          </p:nvSpPr>
          <p:spPr>
            <a:xfrm flipV="1">
              <a:off x="1014632" y="5085863"/>
              <a:ext cx="45719" cy="4571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E1ACD06F-D32F-1C49-8DEA-3CAAB14D3C01}"/>
                </a:ext>
              </a:extLst>
            </p:cNvPr>
            <p:cNvSpPr/>
            <p:nvPr/>
          </p:nvSpPr>
          <p:spPr>
            <a:xfrm flipV="1">
              <a:off x="1014631" y="5243148"/>
              <a:ext cx="45719" cy="4571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997EEBA9-C546-5D4E-8FAC-92EB8830D4F7}"/>
                </a:ext>
              </a:extLst>
            </p:cNvPr>
            <p:cNvPicPr>
              <a:picLocks noChangeAspect="1"/>
            </p:cNvPicPr>
            <p:nvPr/>
          </p:nvPicPr>
          <p:blipFill>
            <a:blip r:embed="rId5"/>
            <a:stretch>
              <a:fillRect/>
            </a:stretch>
          </p:blipFill>
          <p:spPr>
            <a:xfrm>
              <a:off x="4184781" y="205154"/>
              <a:ext cx="4125263" cy="4712873"/>
            </a:xfrm>
            <a:prstGeom prst="rect">
              <a:avLst/>
            </a:prstGeom>
          </p:spPr>
        </p:pic>
        <p:sp>
          <p:nvSpPr>
            <p:cNvPr id="12" name="Oval 11">
              <a:extLst>
                <a:ext uri="{FF2B5EF4-FFF2-40B4-BE49-F238E27FC236}">
                  <a16:creationId xmlns:a16="http://schemas.microsoft.com/office/drawing/2014/main" id="{9F672A68-A3D2-6D46-AF19-679B6E36A0B5}"/>
                </a:ext>
              </a:extLst>
            </p:cNvPr>
            <p:cNvSpPr/>
            <p:nvPr/>
          </p:nvSpPr>
          <p:spPr>
            <a:xfrm flipV="1">
              <a:off x="4338124" y="4963746"/>
              <a:ext cx="45719" cy="4571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C75B64FD-7D8A-794A-B03B-B2A91F2C88F4}"/>
                </a:ext>
              </a:extLst>
            </p:cNvPr>
            <p:cNvSpPr/>
            <p:nvPr/>
          </p:nvSpPr>
          <p:spPr>
            <a:xfrm flipV="1">
              <a:off x="4338122" y="5085863"/>
              <a:ext cx="45719" cy="4571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8D031630-CF16-E64C-8C2F-00813E8808D9}"/>
                </a:ext>
              </a:extLst>
            </p:cNvPr>
            <p:cNvSpPr/>
            <p:nvPr/>
          </p:nvSpPr>
          <p:spPr>
            <a:xfrm flipV="1">
              <a:off x="4338122" y="5243147"/>
              <a:ext cx="45719" cy="4571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C6D9DE05-DA28-064D-B5E3-BB0C6746C6C0}"/>
                </a:ext>
              </a:extLst>
            </p:cNvPr>
            <p:cNvPicPr>
              <a:picLocks noChangeAspect="1"/>
            </p:cNvPicPr>
            <p:nvPr/>
          </p:nvPicPr>
          <p:blipFill>
            <a:blip r:embed="rId6"/>
            <a:stretch>
              <a:fillRect/>
            </a:stretch>
          </p:blipFill>
          <p:spPr>
            <a:xfrm>
              <a:off x="4019550" y="5458558"/>
              <a:ext cx="3951304" cy="1106365"/>
            </a:xfrm>
            <a:prstGeom prst="rect">
              <a:avLst/>
            </a:prstGeom>
          </p:spPr>
        </p:pic>
      </p:grpSp>
      <p:sp>
        <p:nvSpPr>
          <p:cNvPr id="15" name="Rectangle 14">
            <a:extLst>
              <a:ext uri="{FF2B5EF4-FFF2-40B4-BE49-F238E27FC236}">
                <a16:creationId xmlns:a16="http://schemas.microsoft.com/office/drawing/2014/main" id="{788C8CC8-889B-3749-B1CE-70D5926D9168}"/>
              </a:ext>
            </a:extLst>
          </p:cNvPr>
          <p:cNvSpPr/>
          <p:nvPr/>
        </p:nvSpPr>
        <p:spPr>
          <a:xfrm>
            <a:off x="10234550" y="6541477"/>
            <a:ext cx="1877044" cy="246221"/>
          </a:xfrm>
          <a:prstGeom prst="rect">
            <a:avLst/>
          </a:prstGeom>
        </p:spPr>
        <p:txBody>
          <a:bodyPr wrap="square">
            <a:spAutoFit/>
          </a:bodyPr>
          <a:lstStyle/>
          <a:p>
            <a:pPr algn="ctr"/>
            <a:r>
              <a:rPr lang="en-US" sz="1000" i="1" dirty="0">
                <a:latin typeface="Palatino" pitchFamily="2" charset="77"/>
                <a:ea typeface="Palatino" pitchFamily="2" charset="77"/>
              </a:rPr>
              <a:t>Data prepared by </a:t>
            </a:r>
            <a:r>
              <a:rPr lang="en-US" sz="1000" i="1" dirty="0">
                <a:latin typeface="Palatino" pitchFamily="2" charset="77"/>
                <a:ea typeface="Palatino" pitchFamily="2" charset="77"/>
                <a:hlinkClick r:id="rId7"/>
              </a:rPr>
              <a:t>Mike Bostock</a:t>
            </a:r>
            <a:endParaRPr lang="en-US" sz="1000" i="1" dirty="0">
              <a:latin typeface="Palatino" pitchFamily="2" charset="77"/>
              <a:ea typeface="Palatino" pitchFamily="2" charset="77"/>
            </a:endParaRPr>
          </a:p>
        </p:txBody>
      </p:sp>
    </p:spTree>
    <p:extLst>
      <p:ext uri="{BB962C8B-B14F-4D97-AF65-F5344CB8AC3E}">
        <p14:creationId xmlns:p14="http://schemas.microsoft.com/office/powerpoint/2010/main" val="8336695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594947A-9D27-A844-BD3C-A78F721E4ECF}"/>
              </a:ext>
            </a:extLst>
          </p:cNvPr>
          <p:cNvPicPr>
            <a:picLocks noChangeAspect="1"/>
          </p:cNvPicPr>
          <p:nvPr/>
        </p:nvPicPr>
        <p:blipFill>
          <a:blip r:embed="rId3"/>
          <a:stretch>
            <a:fillRect/>
          </a:stretch>
        </p:blipFill>
        <p:spPr>
          <a:xfrm>
            <a:off x="2327285" y="0"/>
            <a:ext cx="7537430" cy="6858000"/>
          </a:xfrm>
          <a:prstGeom prst="rect">
            <a:avLst/>
          </a:prstGeom>
        </p:spPr>
      </p:pic>
      <p:sp>
        <p:nvSpPr>
          <p:cNvPr id="2" name="Rectangle 1">
            <a:extLst>
              <a:ext uri="{FF2B5EF4-FFF2-40B4-BE49-F238E27FC236}">
                <a16:creationId xmlns:a16="http://schemas.microsoft.com/office/drawing/2014/main" id="{B0AF2A58-7927-1541-8A52-D34F6488F15F}"/>
              </a:ext>
            </a:extLst>
          </p:cNvPr>
          <p:cNvSpPr/>
          <p:nvPr/>
        </p:nvSpPr>
        <p:spPr>
          <a:xfrm>
            <a:off x="8554192" y="6531865"/>
            <a:ext cx="3637808" cy="246221"/>
          </a:xfrm>
          <a:prstGeom prst="rect">
            <a:avLst/>
          </a:prstGeom>
        </p:spPr>
        <p:txBody>
          <a:bodyPr wrap="square">
            <a:spAutoFit/>
          </a:bodyPr>
          <a:lstStyle/>
          <a:p>
            <a:pPr algn="ctr"/>
            <a:r>
              <a:rPr lang="en-US" sz="1000" i="1" dirty="0">
                <a:latin typeface="Palatino" pitchFamily="2" charset="77"/>
                <a:ea typeface="Palatino" pitchFamily="2" charset="77"/>
                <a:hlinkClick r:id="rId4"/>
              </a:rPr>
              <a:t>https://bl.ocks.org/heybignick/3faf257bbbbc7743bb72310d03b86ee8</a:t>
            </a:r>
            <a:endParaRPr lang="en-US" sz="1000" i="1" dirty="0">
              <a:latin typeface="Palatino" pitchFamily="2" charset="77"/>
              <a:ea typeface="Palatino" pitchFamily="2" charset="77"/>
            </a:endParaRPr>
          </a:p>
        </p:txBody>
      </p:sp>
      <p:sp>
        <p:nvSpPr>
          <p:cNvPr id="5" name="TextBox 4">
            <a:extLst>
              <a:ext uri="{FF2B5EF4-FFF2-40B4-BE49-F238E27FC236}">
                <a16:creationId xmlns:a16="http://schemas.microsoft.com/office/drawing/2014/main" id="{8B7305CA-2BD6-1042-A0A5-6726C6B417C7}"/>
              </a:ext>
            </a:extLst>
          </p:cNvPr>
          <p:cNvSpPr txBox="1"/>
          <p:nvPr/>
        </p:nvSpPr>
        <p:spPr>
          <a:xfrm>
            <a:off x="558384" y="434762"/>
            <a:ext cx="3891835" cy="954107"/>
          </a:xfrm>
          <a:prstGeom prst="rect">
            <a:avLst/>
          </a:prstGeom>
          <a:noFill/>
        </p:spPr>
        <p:txBody>
          <a:bodyPr wrap="none" rtlCol="0">
            <a:spAutoFit/>
          </a:bodyPr>
          <a:lstStyle/>
          <a:p>
            <a:r>
              <a:rPr lang="en-US" sz="2800" dirty="0">
                <a:latin typeface="American Typewriter" panose="02090604020004020304" pitchFamily="18" charset="77"/>
              </a:rPr>
              <a:t>Force-Directed Graph</a:t>
            </a:r>
          </a:p>
          <a:p>
            <a:pPr algn="ctr"/>
            <a:r>
              <a:rPr lang="en-US" sz="2800" dirty="0">
                <a:latin typeface="American Typewriter" panose="02090604020004020304" pitchFamily="18" charset="77"/>
              </a:rPr>
              <a:t>Layout</a:t>
            </a:r>
          </a:p>
        </p:txBody>
      </p:sp>
    </p:spTree>
    <p:extLst>
      <p:ext uri="{BB962C8B-B14F-4D97-AF65-F5344CB8AC3E}">
        <p14:creationId xmlns:p14="http://schemas.microsoft.com/office/powerpoint/2010/main" val="873465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E2FB9E3-4928-6D41-BE7A-68EB8AE15CDF}"/>
              </a:ext>
            </a:extLst>
          </p:cNvPr>
          <p:cNvSpPr/>
          <p:nvPr/>
        </p:nvSpPr>
        <p:spPr>
          <a:xfrm>
            <a:off x="1918073" y="5869908"/>
            <a:ext cx="8896696" cy="369332"/>
          </a:xfrm>
          <a:prstGeom prst="rect">
            <a:avLst/>
          </a:prstGeom>
        </p:spPr>
        <p:txBody>
          <a:bodyPr wrap="square">
            <a:spAutoFit/>
          </a:bodyPr>
          <a:lstStyle/>
          <a:p>
            <a:pPr algn="ctr"/>
            <a:r>
              <a:rPr lang="en-US" i="1" dirty="0">
                <a:latin typeface="Palatino" pitchFamily="2" charset="77"/>
                <a:ea typeface="Palatino" pitchFamily="2" charset="77"/>
                <a:cs typeface="Arial" panose="020B0604020202020204" pitchFamily="34" charset="0"/>
                <a:hlinkClick r:id="rId2"/>
              </a:rPr>
              <a:t>https://phet.colorado.edu/sims/html/hookes-law/latest/hookes-law_en.html</a:t>
            </a:r>
            <a:endParaRPr lang="en-US" i="1" dirty="0">
              <a:latin typeface="Palatino" pitchFamily="2" charset="77"/>
              <a:ea typeface="Palatino" pitchFamily="2" charset="77"/>
              <a:cs typeface="Arial" panose="020B0604020202020204" pitchFamily="34" charset="0"/>
            </a:endParaRPr>
          </a:p>
        </p:txBody>
      </p:sp>
      <p:pic>
        <p:nvPicPr>
          <p:cNvPr id="3" name="Picture 2">
            <a:extLst>
              <a:ext uri="{FF2B5EF4-FFF2-40B4-BE49-F238E27FC236}">
                <a16:creationId xmlns:a16="http://schemas.microsoft.com/office/drawing/2014/main" id="{582358BF-C72B-1B4C-8EE5-F01BEC5FC220}"/>
              </a:ext>
            </a:extLst>
          </p:cNvPr>
          <p:cNvPicPr>
            <a:picLocks noChangeAspect="1"/>
          </p:cNvPicPr>
          <p:nvPr/>
        </p:nvPicPr>
        <p:blipFill>
          <a:blip r:embed="rId3"/>
          <a:stretch>
            <a:fillRect/>
          </a:stretch>
        </p:blipFill>
        <p:spPr>
          <a:xfrm>
            <a:off x="4829721" y="1625742"/>
            <a:ext cx="3073400" cy="3175000"/>
          </a:xfrm>
          <a:prstGeom prst="rect">
            <a:avLst/>
          </a:prstGeom>
        </p:spPr>
      </p:pic>
      <p:sp>
        <p:nvSpPr>
          <p:cNvPr id="4" name="TextBox 3">
            <a:extLst>
              <a:ext uri="{FF2B5EF4-FFF2-40B4-BE49-F238E27FC236}">
                <a16:creationId xmlns:a16="http://schemas.microsoft.com/office/drawing/2014/main" id="{F7C232CB-64D8-2F4B-BCA1-55A2986CAA2A}"/>
              </a:ext>
            </a:extLst>
          </p:cNvPr>
          <p:cNvSpPr txBox="1"/>
          <p:nvPr/>
        </p:nvSpPr>
        <p:spPr>
          <a:xfrm>
            <a:off x="729465" y="369869"/>
            <a:ext cx="2764475" cy="523220"/>
          </a:xfrm>
          <a:prstGeom prst="rect">
            <a:avLst/>
          </a:prstGeom>
          <a:noFill/>
        </p:spPr>
        <p:txBody>
          <a:bodyPr wrap="none" rtlCol="0">
            <a:spAutoFit/>
          </a:bodyPr>
          <a:lstStyle/>
          <a:p>
            <a:r>
              <a:rPr lang="en-US" sz="2800" dirty="0">
                <a:latin typeface="American Typewriter" panose="02090604020004020304" pitchFamily="18" charset="77"/>
              </a:rPr>
              <a:t>HOOKE’S  LAW</a:t>
            </a:r>
          </a:p>
        </p:txBody>
      </p:sp>
      <p:sp>
        <p:nvSpPr>
          <p:cNvPr id="5" name="TextBox 4">
            <a:extLst>
              <a:ext uri="{FF2B5EF4-FFF2-40B4-BE49-F238E27FC236}">
                <a16:creationId xmlns:a16="http://schemas.microsoft.com/office/drawing/2014/main" id="{662CE660-2B22-8849-B7CA-C36A237E8473}"/>
              </a:ext>
            </a:extLst>
          </p:cNvPr>
          <p:cNvSpPr txBox="1"/>
          <p:nvPr/>
        </p:nvSpPr>
        <p:spPr>
          <a:xfrm>
            <a:off x="8311793" y="1625742"/>
            <a:ext cx="1972591" cy="461665"/>
          </a:xfrm>
          <a:prstGeom prst="rect">
            <a:avLst/>
          </a:prstGeom>
          <a:noFill/>
        </p:spPr>
        <p:txBody>
          <a:bodyPr wrap="none" rtlCol="0">
            <a:spAutoFit/>
          </a:bodyPr>
          <a:lstStyle/>
          <a:p>
            <a:r>
              <a:rPr lang="en-US" sz="2400" dirty="0" err="1">
                <a:solidFill>
                  <a:srgbClr val="FF0000"/>
                </a:solidFill>
                <a:latin typeface="Cambria Math" panose="02040503050406030204" pitchFamily="18" charset="0"/>
                <a:ea typeface="Cambria Math" panose="02040503050406030204" pitchFamily="18" charset="0"/>
              </a:rPr>
              <a:t>F</a:t>
            </a:r>
            <a:r>
              <a:rPr lang="en-US" sz="2400" baseline="-25000" dirty="0" err="1">
                <a:solidFill>
                  <a:srgbClr val="FF0000"/>
                </a:solidFill>
                <a:latin typeface="Cambria Math" panose="02040503050406030204" pitchFamily="18" charset="0"/>
                <a:ea typeface="Cambria Math" panose="02040503050406030204" pitchFamily="18" charset="0"/>
              </a:rPr>
              <a:t>spring</a:t>
            </a:r>
            <a:r>
              <a:rPr lang="en-US" sz="2400" baseline="-25000" dirty="0">
                <a:solidFill>
                  <a:srgbClr val="FF0000"/>
                </a:solidFill>
                <a:latin typeface="Cambria Math" panose="02040503050406030204" pitchFamily="18" charset="0"/>
                <a:ea typeface="Cambria Math" panose="02040503050406030204" pitchFamily="18" charset="0"/>
              </a:rPr>
              <a:t> </a:t>
            </a:r>
            <a:r>
              <a:rPr lang="en-US" sz="2400" dirty="0">
                <a:solidFill>
                  <a:srgbClr val="FF0000"/>
                </a:solidFill>
                <a:latin typeface="Cambria Math" panose="02040503050406030204" pitchFamily="18" charset="0"/>
                <a:ea typeface="Cambria Math" panose="02040503050406030204" pitchFamily="18" charset="0"/>
              </a:rPr>
              <a:t>= - k </a:t>
            </a:r>
            <a:r>
              <a:rPr lang="en-US" sz="2400" dirty="0" err="1">
                <a:solidFill>
                  <a:srgbClr val="FF0000"/>
                </a:solidFill>
                <a:latin typeface="Cambria Math" panose="02040503050406030204" pitchFamily="18" charset="0"/>
                <a:ea typeface="Cambria Math" panose="02040503050406030204" pitchFamily="18" charset="0"/>
              </a:rPr>
              <a:t>Δx</a:t>
            </a:r>
            <a:endParaRPr lang="en-US" sz="2400" dirty="0">
              <a:solidFill>
                <a:srgbClr val="FF0000"/>
              </a:solidFill>
              <a:latin typeface="Cambria Math" panose="02040503050406030204" pitchFamily="18" charset="0"/>
              <a:ea typeface="Cambria Math" panose="02040503050406030204" pitchFamily="18" charset="0"/>
            </a:endParaRPr>
          </a:p>
        </p:txBody>
      </p:sp>
    </p:spTree>
    <p:extLst>
      <p:ext uri="{BB962C8B-B14F-4D97-AF65-F5344CB8AC3E}">
        <p14:creationId xmlns:p14="http://schemas.microsoft.com/office/powerpoint/2010/main" val="14871203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041FB31-E12C-F941-926C-D5598E992FC4}"/>
              </a:ext>
            </a:extLst>
          </p:cNvPr>
          <p:cNvSpPr/>
          <p:nvPr/>
        </p:nvSpPr>
        <p:spPr>
          <a:xfrm>
            <a:off x="3862054" y="5833422"/>
            <a:ext cx="4467890" cy="369332"/>
          </a:xfrm>
          <a:prstGeom prst="rect">
            <a:avLst/>
          </a:prstGeom>
        </p:spPr>
        <p:txBody>
          <a:bodyPr wrap="square">
            <a:spAutoFit/>
          </a:bodyPr>
          <a:lstStyle/>
          <a:p>
            <a:pPr algn="ctr"/>
            <a:r>
              <a:rPr lang="en-US" i="1" dirty="0">
                <a:latin typeface="Palatino" pitchFamily="2" charset="77"/>
                <a:ea typeface="Palatino" pitchFamily="2" charset="77"/>
                <a:cs typeface="Arial" panose="020B0604020202020204" pitchFamily="34" charset="0"/>
                <a:hlinkClick r:id="rId2"/>
              </a:rPr>
              <a:t>https://scratch.mit.edu/projects/36680348/</a:t>
            </a:r>
            <a:endParaRPr lang="en-US" i="1" dirty="0">
              <a:latin typeface="Palatino" pitchFamily="2" charset="77"/>
              <a:ea typeface="Palatino" pitchFamily="2" charset="77"/>
              <a:cs typeface="Arial" panose="020B0604020202020204" pitchFamily="34" charset="0"/>
            </a:endParaRPr>
          </a:p>
        </p:txBody>
      </p:sp>
      <p:pic>
        <p:nvPicPr>
          <p:cNvPr id="3" name="Picture 2">
            <a:extLst>
              <a:ext uri="{FF2B5EF4-FFF2-40B4-BE49-F238E27FC236}">
                <a16:creationId xmlns:a16="http://schemas.microsoft.com/office/drawing/2014/main" id="{A654C0CD-2CC9-8549-B7D6-AE5638D115A5}"/>
              </a:ext>
            </a:extLst>
          </p:cNvPr>
          <p:cNvPicPr>
            <a:picLocks noChangeAspect="1"/>
          </p:cNvPicPr>
          <p:nvPr/>
        </p:nvPicPr>
        <p:blipFill>
          <a:blip r:embed="rId3"/>
          <a:stretch>
            <a:fillRect/>
          </a:stretch>
        </p:blipFill>
        <p:spPr>
          <a:xfrm>
            <a:off x="3588742" y="2207131"/>
            <a:ext cx="5014513" cy="2312248"/>
          </a:xfrm>
          <a:prstGeom prst="rect">
            <a:avLst/>
          </a:prstGeom>
        </p:spPr>
      </p:pic>
      <p:sp>
        <p:nvSpPr>
          <p:cNvPr id="4" name="TextBox 3">
            <a:extLst>
              <a:ext uri="{FF2B5EF4-FFF2-40B4-BE49-F238E27FC236}">
                <a16:creationId xmlns:a16="http://schemas.microsoft.com/office/drawing/2014/main" id="{5C793C44-6E97-BB42-8DE0-33E0CA08D0E2}"/>
              </a:ext>
            </a:extLst>
          </p:cNvPr>
          <p:cNvSpPr txBox="1"/>
          <p:nvPr/>
        </p:nvSpPr>
        <p:spPr>
          <a:xfrm>
            <a:off x="729465" y="369869"/>
            <a:ext cx="3263009" cy="523220"/>
          </a:xfrm>
          <a:prstGeom prst="rect">
            <a:avLst/>
          </a:prstGeom>
          <a:noFill/>
        </p:spPr>
        <p:txBody>
          <a:bodyPr wrap="none" rtlCol="0">
            <a:spAutoFit/>
          </a:bodyPr>
          <a:lstStyle/>
          <a:p>
            <a:r>
              <a:rPr lang="en-US" sz="2800" dirty="0">
                <a:latin typeface="American Typewriter" panose="02090604020004020304" pitchFamily="18" charset="77"/>
              </a:rPr>
              <a:t>COULOMB’S  LAW</a:t>
            </a:r>
          </a:p>
        </p:txBody>
      </p:sp>
    </p:spTree>
    <p:extLst>
      <p:ext uri="{BB962C8B-B14F-4D97-AF65-F5344CB8AC3E}">
        <p14:creationId xmlns:p14="http://schemas.microsoft.com/office/powerpoint/2010/main" val="1551780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CF42EDB-C63C-5D47-A8A1-94864028A09B}"/>
              </a:ext>
            </a:extLst>
          </p:cNvPr>
          <p:cNvPicPr>
            <a:picLocks noChangeAspect="1"/>
          </p:cNvPicPr>
          <p:nvPr/>
        </p:nvPicPr>
        <p:blipFill rotWithShape="1">
          <a:blip r:embed="rId2"/>
          <a:srcRect l="25523" t="6230" r="25350" b="4917"/>
          <a:stretch/>
        </p:blipFill>
        <p:spPr>
          <a:xfrm>
            <a:off x="3442808" y="1104645"/>
            <a:ext cx="4866572" cy="4584274"/>
          </a:xfrm>
          <a:prstGeom prst="rect">
            <a:avLst/>
          </a:prstGeom>
          <a:noFill/>
        </p:spPr>
      </p:pic>
      <p:cxnSp>
        <p:nvCxnSpPr>
          <p:cNvPr id="6" name="Straight Arrow Connector 5">
            <a:extLst>
              <a:ext uri="{FF2B5EF4-FFF2-40B4-BE49-F238E27FC236}">
                <a16:creationId xmlns:a16="http://schemas.microsoft.com/office/drawing/2014/main" id="{0830F52D-EFC2-5149-BD6D-79D8C5A73181}"/>
              </a:ext>
            </a:extLst>
          </p:cNvPr>
          <p:cNvCxnSpPr>
            <a:cxnSpLocks/>
          </p:cNvCxnSpPr>
          <p:nvPr/>
        </p:nvCxnSpPr>
        <p:spPr>
          <a:xfrm flipH="1" flipV="1">
            <a:off x="5867400" y="1712199"/>
            <a:ext cx="748193" cy="859167"/>
          </a:xfrm>
          <a:prstGeom prst="straightConnector1">
            <a:avLst/>
          </a:prstGeom>
          <a:ln w="28575">
            <a:solidFill>
              <a:srgbClr val="FF0000">
                <a:alpha val="99000"/>
              </a:srgb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5FB32DF1-2EA7-FE46-BD19-AF51A797E603}"/>
              </a:ext>
            </a:extLst>
          </p:cNvPr>
          <p:cNvCxnSpPr>
            <a:cxnSpLocks/>
          </p:cNvCxnSpPr>
          <p:nvPr/>
        </p:nvCxnSpPr>
        <p:spPr>
          <a:xfrm flipV="1">
            <a:off x="4062123" y="4165941"/>
            <a:ext cx="256729" cy="139102"/>
          </a:xfrm>
          <a:prstGeom prst="straightConnector1">
            <a:avLst/>
          </a:prstGeom>
          <a:ln w="28575">
            <a:solidFill>
              <a:srgbClr val="0070C0">
                <a:alpha val="99000"/>
              </a:srgb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0B17F5F-7723-4942-857D-8B9228A345C5}"/>
              </a:ext>
            </a:extLst>
          </p:cNvPr>
          <p:cNvCxnSpPr>
            <a:cxnSpLocks/>
          </p:cNvCxnSpPr>
          <p:nvPr/>
        </p:nvCxnSpPr>
        <p:spPr>
          <a:xfrm flipH="1">
            <a:off x="4318852" y="4008426"/>
            <a:ext cx="296106" cy="157515"/>
          </a:xfrm>
          <a:prstGeom prst="straightConnector1">
            <a:avLst/>
          </a:prstGeom>
          <a:ln w="28575">
            <a:solidFill>
              <a:srgbClr val="0070C0">
                <a:alpha val="99000"/>
              </a:srgb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B9F2D105-8E59-F444-8684-49E7FCA8A64A}"/>
              </a:ext>
            </a:extLst>
          </p:cNvPr>
          <p:cNvSpPr txBox="1"/>
          <p:nvPr/>
        </p:nvSpPr>
        <p:spPr>
          <a:xfrm>
            <a:off x="6615593" y="1420794"/>
            <a:ext cx="4689104" cy="830997"/>
          </a:xfrm>
          <a:prstGeom prst="rect">
            <a:avLst/>
          </a:prstGeom>
          <a:noFill/>
        </p:spPr>
        <p:txBody>
          <a:bodyPr wrap="none" rtlCol="0">
            <a:spAutoFit/>
          </a:bodyPr>
          <a:lstStyle>
            <a:defPPr>
              <a:defRPr lang="en-US"/>
            </a:defPPr>
            <a:lvl1pPr algn="ctr">
              <a:defRPr sz="2400" b="1">
                <a:solidFill>
                  <a:srgbClr val="00B050"/>
                </a:solidFill>
                <a:latin typeface="Palatino" pitchFamily="2" charset="77"/>
                <a:ea typeface="Palatino" pitchFamily="2" charset="77"/>
              </a:defRPr>
            </a:lvl1pPr>
          </a:lstStyle>
          <a:p>
            <a:r>
              <a:rPr lang="en-US" dirty="0">
                <a:solidFill>
                  <a:srgbClr val="FF0000"/>
                </a:solidFill>
              </a:rPr>
              <a:t>Repulsive Force</a:t>
            </a:r>
            <a:r>
              <a:rPr lang="en-US" dirty="0"/>
              <a:t> </a:t>
            </a:r>
            <a:r>
              <a:rPr lang="en-US" b="0" dirty="0">
                <a:solidFill>
                  <a:schemeClr val="tx1"/>
                </a:solidFill>
              </a:rPr>
              <a:t>between Nodes</a:t>
            </a:r>
          </a:p>
          <a:p>
            <a:r>
              <a:rPr lang="en-US" b="0" i="1" dirty="0">
                <a:solidFill>
                  <a:srgbClr val="7030A0"/>
                </a:solidFill>
              </a:rPr>
              <a:t>Coulomb’s Law</a:t>
            </a:r>
          </a:p>
        </p:txBody>
      </p:sp>
      <p:sp>
        <p:nvSpPr>
          <p:cNvPr id="19" name="TextBox 18">
            <a:extLst>
              <a:ext uri="{FF2B5EF4-FFF2-40B4-BE49-F238E27FC236}">
                <a16:creationId xmlns:a16="http://schemas.microsoft.com/office/drawing/2014/main" id="{3EAC8960-FDC4-9B46-A6DB-F58124C1BBFF}"/>
              </a:ext>
            </a:extLst>
          </p:cNvPr>
          <p:cNvSpPr txBox="1"/>
          <p:nvPr/>
        </p:nvSpPr>
        <p:spPr>
          <a:xfrm>
            <a:off x="2275416" y="5430935"/>
            <a:ext cx="3573414" cy="830997"/>
          </a:xfrm>
          <a:prstGeom prst="rect">
            <a:avLst/>
          </a:prstGeom>
          <a:noFill/>
        </p:spPr>
        <p:txBody>
          <a:bodyPr wrap="none" rtlCol="0">
            <a:spAutoFit/>
          </a:bodyPr>
          <a:lstStyle/>
          <a:p>
            <a:pPr algn="ctr"/>
            <a:r>
              <a:rPr lang="en-US" sz="2400" b="1" dirty="0">
                <a:solidFill>
                  <a:srgbClr val="00B050"/>
                </a:solidFill>
                <a:latin typeface="Palatino" pitchFamily="2" charset="77"/>
                <a:ea typeface="Palatino" pitchFamily="2" charset="77"/>
              </a:rPr>
              <a:t>Attractive Force</a:t>
            </a:r>
            <a:r>
              <a:rPr lang="en-US" sz="2400" dirty="0"/>
              <a:t> </a:t>
            </a:r>
            <a:r>
              <a:rPr lang="en-US" sz="2400" dirty="0">
                <a:latin typeface="Palatino" pitchFamily="2" charset="77"/>
                <a:ea typeface="Palatino" pitchFamily="2" charset="77"/>
              </a:rPr>
              <a:t>in Links</a:t>
            </a:r>
          </a:p>
          <a:p>
            <a:pPr algn="ctr"/>
            <a:r>
              <a:rPr lang="en-US" sz="2400" i="1" dirty="0">
                <a:solidFill>
                  <a:srgbClr val="7030A0"/>
                </a:solidFill>
                <a:latin typeface="Palatino" pitchFamily="2" charset="77"/>
                <a:ea typeface="Palatino" pitchFamily="2" charset="77"/>
              </a:rPr>
              <a:t>Hooke’s Law</a:t>
            </a:r>
          </a:p>
        </p:txBody>
      </p:sp>
      <p:cxnSp>
        <p:nvCxnSpPr>
          <p:cNvPr id="3" name="Curved Connector 2">
            <a:extLst>
              <a:ext uri="{FF2B5EF4-FFF2-40B4-BE49-F238E27FC236}">
                <a16:creationId xmlns:a16="http://schemas.microsoft.com/office/drawing/2014/main" id="{2CB2E46E-0290-334C-8445-B2063972BC53}"/>
              </a:ext>
            </a:extLst>
          </p:cNvPr>
          <p:cNvCxnSpPr/>
          <p:nvPr/>
        </p:nvCxnSpPr>
        <p:spPr>
          <a:xfrm rot="5400000">
            <a:off x="3592767" y="4704849"/>
            <a:ext cx="1195443" cy="256729"/>
          </a:xfrm>
          <a:prstGeom prst="curvedConnector3">
            <a:avLst/>
          </a:prstGeom>
          <a:ln w="22225">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0" name="Curved Connector 9">
            <a:extLst>
              <a:ext uri="{FF2B5EF4-FFF2-40B4-BE49-F238E27FC236}">
                <a16:creationId xmlns:a16="http://schemas.microsoft.com/office/drawing/2014/main" id="{2B49C7E0-0224-984D-97C3-4C7B67754403}"/>
              </a:ext>
            </a:extLst>
          </p:cNvPr>
          <p:cNvCxnSpPr>
            <a:cxnSpLocks/>
          </p:cNvCxnSpPr>
          <p:nvPr/>
        </p:nvCxnSpPr>
        <p:spPr>
          <a:xfrm flipV="1">
            <a:off x="6227806" y="1836292"/>
            <a:ext cx="775574" cy="305490"/>
          </a:xfrm>
          <a:prstGeom prst="curvedConnector3">
            <a:avLst/>
          </a:prstGeom>
          <a:ln w="22225">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865504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1000"/>
                                        <p:tgtEl>
                                          <p:spTgt spid="12"/>
                                        </p:tgtEl>
                                      </p:cBhvr>
                                    </p:animEffect>
                                  </p:childTnLst>
                                </p:cTn>
                              </p:par>
                              <p:par>
                                <p:cTn id="19" presetID="10" presetClass="entr" presetSubtype="0"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1000"/>
                                        <p:tgtEl>
                                          <p:spTgt spid="13"/>
                                        </p:tgtEl>
                                      </p:cBhvr>
                                    </p:animEffect>
                                  </p:childTnLst>
                                </p:cTn>
                              </p:par>
                              <p:par>
                                <p:cTn id="22" presetID="10" presetClass="entr" presetSubtype="0" fill="hold" nodeType="with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fade">
                                      <p:cBhvr>
                                        <p:cTn id="24" dur="1000"/>
                                        <p:tgtEl>
                                          <p:spTgt spid="3"/>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10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7329415-EE88-D74F-A373-6BBEFF057441}"/>
              </a:ext>
            </a:extLst>
          </p:cNvPr>
          <p:cNvPicPr>
            <a:picLocks noChangeAspect="1"/>
          </p:cNvPicPr>
          <p:nvPr/>
        </p:nvPicPr>
        <p:blipFill>
          <a:blip r:embed="rId2"/>
          <a:stretch>
            <a:fillRect/>
          </a:stretch>
        </p:blipFill>
        <p:spPr>
          <a:xfrm rot="20635174">
            <a:off x="4732481" y="2337271"/>
            <a:ext cx="2955974" cy="2216981"/>
          </a:xfrm>
          <a:prstGeom prst="rect">
            <a:avLst/>
          </a:prstGeom>
        </p:spPr>
      </p:pic>
      <p:sp>
        <p:nvSpPr>
          <p:cNvPr id="4" name="Oval 3">
            <a:extLst>
              <a:ext uri="{FF2B5EF4-FFF2-40B4-BE49-F238E27FC236}">
                <a16:creationId xmlns:a16="http://schemas.microsoft.com/office/drawing/2014/main" id="{73DDCAB0-4427-C74C-8A2A-F76870F6CE62}"/>
              </a:ext>
            </a:extLst>
          </p:cNvPr>
          <p:cNvSpPr/>
          <p:nvPr/>
        </p:nvSpPr>
        <p:spPr>
          <a:xfrm>
            <a:off x="3806571" y="2832071"/>
            <a:ext cx="1251931" cy="1227383"/>
          </a:xfrm>
          <a:prstGeom prst="ellipse">
            <a:avLst/>
          </a:prstGeom>
          <a:gradFill flip="none" rotWithShape="1">
            <a:gsLst>
              <a:gs pos="0">
                <a:schemeClr val="accent6">
                  <a:lumMod val="40000"/>
                  <a:lumOff val="60000"/>
                </a:schemeClr>
              </a:gs>
              <a:gs pos="46000">
                <a:schemeClr val="accent6">
                  <a:lumMod val="95000"/>
                  <a:lumOff val="5000"/>
                </a:schemeClr>
              </a:gs>
              <a:gs pos="100000">
                <a:schemeClr val="accent6">
                  <a:lumMod val="60000"/>
                </a:schemeClr>
              </a:gs>
            </a:gsLst>
            <a:path path="circle">
              <a:fillToRect l="50000" t="130000" r="50000" b="-3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FA6B2F13-936A-BF4D-8640-4248A2C2D9C3}"/>
              </a:ext>
            </a:extLst>
          </p:cNvPr>
          <p:cNvSpPr/>
          <p:nvPr/>
        </p:nvSpPr>
        <p:spPr>
          <a:xfrm>
            <a:off x="7420337" y="2832071"/>
            <a:ext cx="1251931" cy="1227383"/>
          </a:xfrm>
          <a:prstGeom prst="ellipse">
            <a:avLst/>
          </a:prstGeom>
          <a:gradFill flip="none" rotWithShape="1">
            <a:gsLst>
              <a:gs pos="0">
                <a:schemeClr val="accent6">
                  <a:lumMod val="40000"/>
                  <a:lumOff val="60000"/>
                </a:schemeClr>
              </a:gs>
              <a:gs pos="46000">
                <a:schemeClr val="accent6">
                  <a:lumMod val="95000"/>
                  <a:lumOff val="5000"/>
                </a:schemeClr>
              </a:gs>
              <a:gs pos="100000">
                <a:schemeClr val="accent6">
                  <a:lumMod val="60000"/>
                </a:schemeClr>
              </a:gs>
            </a:gsLst>
            <a:path path="circle">
              <a:fillToRect l="50000" t="130000" r="50000" b="-3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284E3C87-0112-9845-A159-E2F419895021}"/>
              </a:ext>
            </a:extLst>
          </p:cNvPr>
          <p:cNvSpPr txBox="1"/>
          <p:nvPr/>
        </p:nvSpPr>
        <p:spPr>
          <a:xfrm>
            <a:off x="3844875" y="2241660"/>
            <a:ext cx="1175322" cy="461665"/>
          </a:xfrm>
          <a:prstGeom prst="rect">
            <a:avLst/>
          </a:prstGeom>
          <a:noFill/>
        </p:spPr>
        <p:txBody>
          <a:bodyPr wrap="none" rtlCol="0">
            <a:spAutoFit/>
          </a:bodyPr>
          <a:lstStyle/>
          <a:p>
            <a:r>
              <a:rPr lang="en-US" sz="2400" dirty="0">
                <a:latin typeface="Palatino" pitchFamily="2" charset="77"/>
                <a:ea typeface="Palatino" pitchFamily="2" charset="77"/>
              </a:rPr>
              <a:t>Node 1</a:t>
            </a:r>
          </a:p>
        </p:txBody>
      </p:sp>
      <p:sp>
        <p:nvSpPr>
          <p:cNvPr id="8" name="TextBox 7">
            <a:extLst>
              <a:ext uri="{FF2B5EF4-FFF2-40B4-BE49-F238E27FC236}">
                <a16:creationId xmlns:a16="http://schemas.microsoft.com/office/drawing/2014/main" id="{C98573A1-980B-7D45-9E26-BD82A30352F6}"/>
              </a:ext>
            </a:extLst>
          </p:cNvPr>
          <p:cNvSpPr txBox="1"/>
          <p:nvPr/>
        </p:nvSpPr>
        <p:spPr>
          <a:xfrm>
            <a:off x="7458641" y="2240675"/>
            <a:ext cx="1175322" cy="461665"/>
          </a:xfrm>
          <a:prstGeom prst="rect">
            <a:avLst/>
          </a:prstGeom>
          <a:noFill/>
        </p:spPr>
        <p:txBody>
          <a:bodyPr wrap="none" rtlCol="0">
            <a:spAutoFit/>
          </a:bodyPr>
          <a:lstStyle/>
          <a:p>
            <a:r>
              <a:rPr lang="en-US" sz="2400" dirty="0">
                <a:latin typeface="Palatino" pitchFamily="2" charset="77"/>
                <a:ea typeface="Palatino" pitchFamily="2" charset="77"/>
              </a:rPr>
              <a:t>Node 2</a:t>
            </a:r>
          </a:p>
        </p:txBody>
      </p:sp>
      <p:cxnSp>
        <p:nvCxnSpPr>
          <p:cNvPr id="9" name="Straight Arrow Connector 8">
            <a:extLst>
              <a:ext uri="{FF2B5EF4-FFF2-40B4-BE49-F238E27FC236}">
                <a16:creationId xmlns:a16="http://schemas.microsoft.com/office/drawing/2014/main" id="{7B611B81-C427-6743-AA8E-E2C500697925}"/>
              </a:ext>
            </a:extLst>
          </p:cNvPr>
          <p:cNvCxnSpPr>
            <a:cxnSpLocks/>
          </p:cNvCxnSpPr>
          <p:nvPr/>
        </p:nvCxnSpPr>
        <p:spPr>
          <a:xfrm>
            <a:off x="4920903" y="3089563"/>
            <a:ext cx="1076136" cy="1969"/>
          </a:xfrm>
          <a:prstGeom prst="straightConnector1">
            <a:avLst/>
          </a:prstGeom>
          <a:ln w="28575">
            <a:solidFill>
              <a:srgbClr val="0070C0">
                <a:alpha val="99000"/>
              </a:srgb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EB237683-C320-9B48-85F0-93716BDA2B8E}"/>
              </a:ext>
            </a:extLst>
          </p:cNvPr>
          <p:cNvCxnSpPr>
            <a:cxnSpLocks/>
          </p:cNvCxnSpPr>
          <p:nvPr/>
        </p:nvCxnSpPr>
        <p:spPr>
          <a:xfrm flipH="1">
            <a:off x="6454239" y="3091532"/>
            <a:ext cx="1089010" cy="0"/>
          </a:xfrm>
          <a:prstGeom prst="straightConnector1">
            <a:avLst/>
          </a:prstGeom>
          <a:ln w="28575">
            <a:solidFill>
              <a:srgbClr val="0070C0">
                <a:alpha val="99000"/>
              </a:srgb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38CE1431-D479-2242-93B2-7DAD0882EA17}"/>
              </a:ext>
            </a:extLst>
          </p:cNvPr>
          <p:cNvCxnSpPr>
            <a:cxnSpLocks/>
          </p:cNvCxnSpPr>
          <p:nvPr/>
        </p:nvCxnSpPr>
        <p:spPr>
          <a:xfrm flipH="1">
            <a:off x="3366655" y="4265079"/>
            <a:ext cx="1372374" cy="1837"/>
          </a:xfrm>
          <a:prstGeom prst="straightConnector1">
            <a:avLst/>
          </a:prstGeom>
          <a:ln w="28575">
            <a:solidFill>
              <a:srgbClr val="FF0000">
                <a:alpha val="99000"/>
              </a:srgb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0E7CF484-86EB-D64C-A8F0-4052EDEC6F4F}"/>
              </a:ext>
            </a:extLst>
          </p:cNvPr>
          <p:cNvCxnSpPr>
            <a:cxnSpLocks/>
          </p:cNvCxnSpPr>
          <p:nvPr/>
        </p:nvCxnSpPr>
        <p:spPr>
          <a:xfrm>
            <a:off x="7631249" y="4266916"/>
            <a:ext cx="1370247" cy="0"/>
          </a:xfrm>
          <a:prstGeom prst="straightConnector1">
            <a:avLst/>
          </a:prstGeom>
          <a:ln w="28575">
            <a:solidFill>
              <a:srgbClr val="FF0000">
                <a:alpha val="99000"/>
              </a:srgb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54235424-E420-7843-883E-FDEC211AB155}"/>
              </a:ext>
            </a:extLst>
          </p:cNvPr>
          <p:cNvSpPr/>
          <p:nvPr/>
        </p:nvSpPr>
        <p:spPr>
          <a:xfrm>
            <a:off x="5346674" y="2546327"/>
            <a:ext cx="1785489" cy="461665"/>
          </a:xfrm>
          <a:prstGeom prst="rect">
            <a:avLst/>
          </a:prstGeom>
        </p:spPr>
        <p:txBody>
          <a:bodyPr wrap="none">
            <a:spAutoFit/>
          </a:bodyPr>
          <a:lstStyle/>
          <a:p>
            <a:r>
              <a:rPr lang="en-US" sz="2400" i="1" dirty="0">
                <a:solidFill>
                  <a:srgbClr val="7030A0"/>
                </a:solidFill>
                <a:latin typeface="Palatino" pitchFamily="2" charset="77"/>
                <a:ea typeface="Palatino" pitchFamily="2" charset="77"/>
              </a:rPr>
              <a:t>Spring Force</a:t>
            </a:r>
            <a:endParaRPr lang="en-US" sz="2400" dirty="0"/>
          </a:p>
        </p:txBody>
      </p:sp>
      <p:sp>
        <p:nvSpPr>
          <p:cNvPr id="34" name="Rectangle 33">
            <a:extLst>
              <a:ext uri="{FF2B5EF4-FFF2-40B4-BE49-F238E27FC236}">
                <a16:creationId xmlns:a16="http://schemas.microsoft.com/office/drawing/2014/main" id="{2434AC3A-91E6-7C48-9224-7D9111E49AC0}"/>
              </a:ext>
            </a:extLst>
          </p:cNvPr>
          <p:cNvSpPr/>
          <p:nvPr/>
        </p:nvSpPr>
        <p:spPr>
          <a:xfrm>
            <a:off x="3823384" y="4389469"/>
            <a:ext cx="2101281" cy="461665"/>
          </a:xfrm>
          <a:prstGeom prst="rect">
            <a:avLst/>
          </a:prstGeom>
        </p:spPr>
        <p:txBody>
          <a:bodyPr wrap="none">
            <a:spAutoFit/>
          </a:bodyPr>
          <a:lstStyle/>
          <a:p>
            <a:r>
              <a:rPr lang="en-US" sz="2400" i="1" dirty="0">
                <a:solidFill>
                  <a:srgbClr val="7030A0"/>
                </a:solidFill>
                <a:latin typeface="Palatino" pitchFamily="2" charset="77"/>
                <a:ea typeface="Palatino" pitchFamily="2" charset="77"/>
              </a:rPr>
              <a:t>Electrical Force</a:t>
            </a:r>
            <a:endParaRPr lang="en-US" sz="2400" dirty="0"/>
          </a:p>
        </p:txBody>
      </p:sp>
    </p:spTree>
    <p:extLst>
      <p:ext uri="{BB962C8B-B14F-4D97-AF65-F5344CB8AC3E}">
        <p14:creationId xmlns:p14="http://schemas.microsoft.com/office/powerpoint/2010/main" val="22721878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467914D5-B437-6C42-80CD-16C8FB29627F}"/>
              </a:ext>
            </a:extLst>
          </p:cNvPr>
          <p:cNvSpPr/>
          <p:nvPr/>
        </p:nvSpPr>
        <p:spPr>
          <a:xfrm>
            <a:off x="4274077" y="2738743"/>
            <a:ext cx="540047" cy="538195"/>
          </a:xfrm>
          <a:prstGeom prst="ellipse">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FD86309F-73F6-1548-B7FC-BF90DA6DF0ED}"/>
              </a:ext>
            </a:extLst>
          </p:cNvPr>
          <p:cNvSpPr/>
          <p:nvPr/>
        </p:nvSpPr>
        <p:spPr>
          <a:xfrm>
            <a:off x="5332692" y="4530210"/>
            <a:ext cx="540047" cy="538195"/>
          </a:xfrm>
          <a:prstGeom prst="ellipse">
            <a:avLst/>
          </a:prstGeom>
          <a:gradFill flip="none" rotWithShape="1">
            <a:gsLst>
              <a:gs pos="0">
                <a:schemeClr val="accent4">
                  <a:lumMod val="5000"/>
                  <a:lumOff val="9500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BA623701-D5B4-BA42-8942-2DA901C44A7C}"/>
              </a:ext>
            </a:extLst>
          </p:cNvPr>
          <p:cNvSpPr/>
          <p:nvPr/>
        </p:nvSpPr>
        <p:spPr>
          <a:xfrm>
            <a:off x="6767708" y="2634451"/>
            <a:ext cx="540047" cy="538195"/>
          </a:xfrm>
          <a:prstGeom prst="ellipse">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685F7FD3-D92F-6444-BD89-F97942B8AC5D}"/>
              </a:ext>
            </a:extLst>
          </p:cNvPr>
          <p:cNvSpPr/>
          <p:nvPr/>
        </p:nvSpPr>
        <p:spPr>
          <a:xfrm>
            <a:off x="7483679" y="3867009"/>
            <a:ext cx="540047" cy="538195"/>
          </a:xfrm>
          <a:prstGeom prst="ellipse">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CD9AD570-459D-AB42-8954-E1DE8CDEF2EB}"/>
              </a:ext>
            </a:extLst>
          </p:cNvPr>
          <p:cNvCxnSpPr>
            <a:stCxn id="2" idx="6"/>
            <a:endCxn id="4" idx="2"/>
          </p:cNvCxnSpPr>
          <p:nvPr/>
        </p:nvCxnSpPr>
        <p:spPr>
          <a:xfrm flipV="1">
            <a:off x="4814124" y="2903549"/>
            <a:ext cx="1953584" cy="1042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4E437A27-81A0-3F4C-A4BE-97F415994723}"/>
              </a:ext>
            </a:extLst>
          </p:cNvPr>
          <p:cNvCxnSpPr>
            <a:cxnSpLocks/>
            <a:endCxn id="3" idx="1"/>
          </p:cNvCxnSpPr>
          <p:nvPr/>
        </p:nvCxnSpPr>
        <p:spPr>
          <a:xfrm>
            <a:off x="4689587" y="3227023"/>
            <a:ext cx="722193" cy="138200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7BF0DE4B-4D78-324E-9EAC-55B9AC764EF4}"/>
              </a:ext>
            </a:extLst>
          </p:cNvPr>
          <p:cNvCxnSpPr>
            <a:cxnSpLocks/>
          </p:cNvCxnSpPr>
          <p:nvPr/>
        </p:nvCxnSpPr>
        <p:spPr>
          <a:xfrm flipH="1">
            <a:off x="5768950" y="3076789"/>
            <a:ext cx="1053145" cy="151519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291C9D8-AD85-D74B-9E11-B6B21EF0D0FA}"/>
              </a:ext>
            </a:extLst>
          </p:cNvPr>
          <p:cNvCxnSpPr>
            <a:cxnSpLocks/>
          </p:cNvCxnSpPr>
          <p:nvPr/>
        </p:nvCxnSpPr>
        <p:spPr>
          <a:xfrm flipH="1">
            <a:off x="5887824" y="4202337"/>
            <a:ext cx="1610277" cy="55397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DF15D331-5DA7-5E40-BD36-0324839E6F20}"/>
              </a:ext>
            </a:extLst>
          </p:cNvPr>
          <p:cNvCxnSpPr>
            <a:cxnSpLocks/>
          </p:cNvCxnSpPr>
          <p:nvPr/>
        </p:nvCxnSpPr>
        <p:spPr>
          <a:xfrm flipH="1" flipV="1">
            <a:off x="4309750" y="2488952"/>
            <a:ext cx="263651" cy="524383"/>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CBC687C3-FF47-9A49-982E-8E0993B0E6BF}"/>
              </a:ext>
            </a:extLst>
          </p:cNvPr>
          <p:cNvCxnSpPr>
            <a:cxnSpLocks/>
          </p:cNvCxnSpPr>
          <p:nvPr/>
        </p:nvCxnSpPr>
        <p:spPr>
          <a:xfrm flipH="1" flipV="1">
            <a:off x="4127037" y="2844893"/>
            <a:ext cx="460437" cy="16844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4F415A84-3B26-174A-B54A-BDB016A4E7C9}"/>
              </a:ext>
            </a:extLst>
          </p:cNvPr>
          <p:cNvCxnSpPr>
            <a:cxnSpLocks/>
          </p:cNvCxnSpPr>
          <p:nvPr/>
        </p:nvCxnSpPr>
        <p:spPr>
          <a:xfrm flipH="1">
            <a:off x="3905861" y="3009550"/>
            <a:ext cx="648443" cy="3784"/>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0055D04F-117E-144C-A670-6227829BFC41}"/>
              </a:ext>
            </a:extLst>
          </p:cNvPr>
          <p:cNvCxnSpPr>
            <a:cxnSpLocks/>
          </p:cNvCxnSpPr>
          <p:nvPr/>
        </p:nvCxnSpPr>
        <p:spPr>
          <a:xfrm>
            <a:off x="4572737" y="3007840"/>
            <a:ext cx="227314" cy="438366"/>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FF5223FC-06CA-0842-B158-5D5D302E90C7}"/>
              </a:ext>
            </a:extLst>
          </p:cNvPr>
          <p:cNvCxnSpPr>
            <a:cxnSpLocks/>
          </p:cNvCxnSpPr>
          <p:nvPr/>
        </p:nvCxnSpPr>
        <p:spPr>
          <a:xfrm flipV="1">
            <a:off x="4572100" y="2988487"/>
            <a:ext cx="501308" cy="17956"/>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CCDBF0CD-127F-2740-AD41-0AA8759D7ABB}"/>
              </a:ext>
            </a:extLst>
          </p:cNvPr>
          <p:cNvCxnSpPr>
            <a:cxnSpLocks/>
          </p:cNvCxnSpPr>
          <p:nvPr/>
        </p:nvCxnSpPr>
        <p:spPr>
          <a:xfrm flipH="1">
            <a:off x="5317607" y="4857509"/>
            <a:ext cx="241574" cy="328055"/>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751427FA-A0E3-6F44-BEBD-1C77279F604F}"/>
              </a:ext>
            </a:extLst>
          </p:cNvPr>
          <p:cNvCxnSpPr>
            <a:cxnSpLocks/>
          </p:cNvCxnSpPr>
          <p:nvPr/>
        </p:nvCxnSpPr>
        <p:spPr>
          <a:xfrm>
            <a:off x="5562441" y="4854542"/>
            <a:ext cx="270024" cy="533815"/>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752038E5-DF36-854B-9333-F26A3261BED6}"/>
              </a:ext>
            </a:extLst>
          </p:cNvPr>
          <p:cNvCxnSpPr>
            <a:cxnSpLocks/>
          </p:cNvCxnSpPr>
          <p:nvPr/>
        </p:nvCxnSpPr>
        <p:spPr>
          <a:xfrm flipH="1">
            <a:off x="4949527" y="4871842"/>
            <a:ext cx="609412" cy="234457"/>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A9CB19F8-6996-264A-BDE6-3F7AE37553C6}"/>
              </a:ext>
            </a:extLst>
          </p:cNvPr>
          <p:cNvCxnSpPr>
            <a:cxnSpLocks/>
          </p:cNvCxnSpPr>
          <p:nvPr/>
        </p:nvCxnSpPr>
        <p:spPr>
          <a:xfrm flipH="1" flipV="1">
            <a:off x="5270040" y="4335435"/>
            <a:ext cx="289380" cy="525797"/>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7D8DBBB3-6678-1940-A73C-4EA004C30D9E}"/>
              </a:ext>
            </a:extLst>
          </p:cNvPr>
          <p:cNvCxnSpPr>
            <a:cxnSpLocks/>
          </p:cNvCxnSpPr>
          <p:nvPr/>
        </p:nvCxnSpPr>
        <p:spPr>
          <a:xfrm flipV="1">
            <a:off x="5559420" y="4299150"/>
            <a:ext cx="417108" cy="571092"/>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41B5F5FF-7834-2942-B6A9-AC060A201AE7}"/>
              </a:ext>
            </a:extLst>
          </p:cNvPr>
          <p:cNvCxnSpPr>
            <a:cxnSpLocks/>
          </p:cNvCxnSpPr>
          <p:nvPr/>
        </p:nvCxnSpPr>
        <p:spPr>
          <a:xfrm flipV="1">
            <a:off x="7753702" y="3867009"/>
            <a:ext cx="583010" cy="22154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EDD5E04D-8767-BB47-8D47-A3A7D8F02299}"/>
              </a:ext>
            </a:extLst>
          </p:cNvPr>
          <p:cNvCxnSpPr>
            <a:cxnSpLocks/>
          </p:cNvCxnSpPr>
          <p:nvPr/>
        </p:nvCxnSpPr>
        <p:spPr>
          <a:xfrm>
            <a:off x="7762392" y="4088558"/>
            <a:ext cx="334468" cy="73010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296D56CD-AA3F-AB4D-84DC-595D47B8D551}"/>
              </a:ext>
            </a:extLst>
          </p:cNvPr>
          <p:cNvCxnSpPr>
            <a:cxnSpLocks/>
          </p:cNvCxnSpPr>
          <p:nvPr/>
        </p:nvCxnSpPr>
        <p:spPr>
          <a:xfrm>
            <a:off x="7768787" y="4082549"/>
            <a:ext cx="524962" cy="16215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78A4B4B9-75AD-6C40-BD13-7A1396D7DD10}"/>
              </a:ext>
            </a:extLst>
          </p:cNvPr>
          <p:cNvCxnSpPr>
            <a:cxnSpLocks/>
          </p:cNvCxnSpPr>
          <p:nvPr/>
        </p:nvCxnSpPr>
        <p:spPr>
          <a:xfrm flipH="1">
            <a:off x="7184631" y="4094567"/>
            <a:ext cx="576614" cy="21554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1E7CDE9B-22CD-E242-B3F6-0C18EA19AF56}"/>
              </a:ext>
            </a:extLst>
          </p:cNvPr>
          <p:cNvCxnSpPr>
            <a:cxnSpLocks/>
          </p:cNvCxnSpPr>
          <p:nvPr/>
        </p:nvCxnSpPr>
        <p:spPr>
          <a:xfrm flipH="1">
            <a:off x="6366763" y="2903548"/>
            <a:ext cx="615045" cy="25565"/>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6FEA0B4D-A88E-C449-9836-DAE610C7F6C5}"/>
              </a:ext>
            </a:extLst>
          </p:cNvPr>
          <p:cNvCxnSpPr>
            <a:cxnSpLocks/>
          </p:cNvCxnSpPr>
          <p:nvPr/>
        </p:nvCxnSpPr>
        <p:spPr>
          <a:xfrm flipH="1">
            <a:off x="6649501" y="2894030"/>
            <a:ext cx="320417" cy="426292"/>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613121C1-33F0-224D-B67D-444C413FD4A1}"/>
              </a:ext>
            </a:extLst>
          </p:cNvPr>
          <p:cNvCxnSpPr>
            <a:cxnSpLocks/>
          </p:cNvCxnSpPr>
          <p:nvPr/>
        </p:nvCxnSpPr>
        <p:spPr>
          <a:xfrm flipV="1">
            <a:off x="6975448" y="2865887"/>
            <a:ext cx="704615" cy="3766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E11CFA42-592D-4A4E-ABC7-B2352EB9F3BD}"/>
              </a:ext>
            </a:extLst>
          </p:cNvPr>
          <p:cNvCxnSpPr>
            <a:cxnSpLocks/>
          </p:cNvCxnSpPr>
          <p:nvPr/>
        </p:nvCxnSpPr>
        <p:spPr>
          <a:xfrm flipH="1" flipV="1">
            <a:off x="6685420" y="2251547"/>
            <a:ext cx="308938" cy="66277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F5DFD516-AC3A-5A47-8248-932F545B4264}"/>
              </a:ext>
            </a:extLst>
          </p:cNvPr>
          <p:cNvCxnSpPr>
            <a:cxnSpLocks/>
          </p:cNvCxnSpPr>
          <p:nvPr/>
        </p:nvCxnSpPr>
        <p:spPr>
          <a:xfrm flipV="1">
            <a:off x="6981808" y="2539354"/>
            <a:ext cx="269747" cy="364194"/>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5FCA1B91-D581-8745-81B6-0EF31A66B6E0}"/>
              </a:ext>
            </a:extLst>
          </p:cNvPr>
          <p:cNvCxnSpPr>
            <a:cxnSpLocks/>
          </p:cNvCxnSpPr>
          <p:nvPr/>
        </p:nvCxnSpPr>
        <p:spPr>
          <a:xfrm flipV="1">
            <a:off x="5563799" y="4622495"/>
            <a:ext cx="677020" cy="251757"/>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35" name="Straight Arrow Connector 134">
            <a:extLst>
              <a:ext uri="{FF2B5EF4-FFF2-40B4-BE49-F238E27FC236}">
                <a16:creationId xmlns:a16="http://schemas.microsoft.com/office/drawing/2014/main" id="{6262FA3C-3FB9-6048-88EC-8E813FA9E52D}"/>
              </a:ext>
            </a:extLst>
          </p:cNvPr>
          <p:cNvCxnSpPr>
            <a:cxnSpLocks/>
          </p:cNvCxnSpPr>
          <p:nvPr/>
        </p:nvCxnSpPr>
        <p:spPr>
          <a:xfrm>
            <a:off x="4571444" y="2989537"/>
            <a:ext cx="501964" cy="237486"/>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38" name="Straight Arrow Connector 137">
            <a:extLst>
              <a:ext uri="{FF2B5EF4-FFF2-40B4-BE49-F238E27FC236}">
                <a16:creationId xmlns:a16="http://schemas.microsoft.com/office/drawing/2014/main" id="{F7EE0C13-3F58-BB41-BAB2-16DF35DFBEC7}"/>
              </a:ext>
            </a:extLst>
          </p:cNvPr>
          <p:cNvCxnSpPr>
            <a:cxnSpLocks/>
          </p:cNvCxnSpPr>
          <p:nvPr/>
        </p:nvCxnSpPr>
        <p:spPr>
          <a:xfrm flipV="1">
            <a:off x="5555745" y="4310107"/>
            <a:ext cx="135958" cy="536668"/>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40" name="Straight Arrow Connector 139">
            <a:extLst>
              <a:ext uri="{FF2B5EF4-FFF2-40B4-BE49-F238E27FC236}">
                <a16:creationId xmlns:a16="http://schemas.microsoft.com/office/drawing/2014/main" id="{D2CDA2A5-20C1-ED4C-A8E8-88BA7527AA86}"/>
              </a:ext>
            </a:extLst>
          </p:cNvPr>
          <p:cNvCxnSpPr>
            <a:cxnSpLocks/>
          </p:cNvCxnSpPr>
          <p:nvPr/>
        </p:nvCxnSpPr>
        <p:spPr>
          <a:xfrm flipH="1" flipV="1">
            <a:off x="7400528" y="3942758"/>
            <a:ext cx="363553" cy="148811"/>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42" name="Straight Arrow Connector 141">
            <a:extLst>
              <a:ext uri="{FF2B5EF4-FFF2-40B4-BE49-F238E27FC236}">
                <a16:creationId xmlns:a16="http://schemas.microsoft.com/office/drawing/2014/main" id="{BB2BFF39-609C-D445-9C1F-A4D0A78B9A45}"/>
              </a:ext>
            </a:extLst>
          </p:cNvPr>
          <p:cNvCxnSpPr>
            <a:cxnSpLocks/>
          </p:cNvCxnSpPr>
          <p:nvPr/>
        </p:nvCxnSpPr>
        <p:spPr>
          <a:xfrm flipH="1">
            <a:off x="6558512" y="2900953"/>
            <a:ext cx="423296" cy="262174"/>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47" name="Rectangle 146">
            <a:extLst>
              <a:ext uri="{FF2B5EF4-FFF2-40B4-BE49-F238E27FC236}">
                <a16:creationId xmlns:a16="http://schemas.microsoft.com/office/drawing/2014/main" id="{8BA2F413-B46F-2D42-B679-5F59C7114458}"/>
              </a:ext>
            </a:extLst>
          </p:cNvPr>
          <p:cNvSpPr/>
          <p:nvPr/>
        </p:nvSpPr>
        <p:spPr>
          <a:xfrm>
            <a:off x="572472" y="293785"/>
            <a:ext cx="2501006" cy="369332"/>
          </a:xfrm>
          <a:prstGeom prst="rect">
            <a:avLst/>
          </a:prstGeom>
          <a:noFill/>
        </p:spPr>
        <p:txBody>
          <a:bodyPr wrap="none" rtlCol="0">
            <a:spAutoFit/>
          </a:bodyPr>
          <a:lstStyle/>
          <a:p>
            <a:r>
              <a:rPr lang="en-US" sz="2800" dirty="0" err="1">
                <a:latin typeface="American Typewriter" panose="02090604020004020304" pitchFamily="18" charset="77"/>
              </a:rPr>
              <a:t>Fruchterman-Reingold</a:t>
            </a:r>
            <a:endParaRPr lang="en-US" sz="2800" dirty="0">
              <a:latin typeface="American Typewriter" panose="02090604020004020304" pitchFamily="18" charset="77"/>
            </a:endParaRPr>
          </a:p>
        </p:txBody>
      </p:sp>
      <p:sp>
        <p:nvSpPr>
          <p:cNvPr id="152" name="TextBox 151">
            <a:extLst>
              <a:ext uri="{FF2B5EF4-FFF2-40B4-BE49-F238E27FC236}">
                <a16:creationId xmlns:a16="http://schemas.microsoft.com/office/drawing/2014/main" id="{FD5AACB2-4CF7-7C48-BE14-B56D9F889744}"/>
              </a:ext>
            </a:extLst>
          </p:cNvPr>
          <p:cNvSpPr txBox="1"/>
          <p:nvPr/>
        </p:nvSpPr>
        <p:spPr>
          <a:xfrm>
            <a:off x="196275" y="6466114"/>
            <a:ext cx="7469161" cy="338554"/>
          </a:xfrm>
          <a:prstGeom prst="rect">
            <a:avLst/>
          </a:prstGeom>
          <a:noFill/>
        </p:spPr>
        <p:txBody>
          <a:bodyPr wrap="none" rtlCol="0">
            <a:spAutoFit/>
          </a:bodyPr>
          <a:lstStyle/>
          <a:p>
            <a:r>
              <a:rPr lang="en-US" sz="1600" baseline="30000" dirty="0">
                <a:latin typeface="Palatino" pitchFamily="2" charset="77"/>
                <a:ea typeface="Palatino" pitchFamily="2" charset="77"/>
              </a:rPr>
              <a:t>1 </a:t>
            </a:r>
            <a:r>
              <a:rPr lang="en-US" sz="1600" dirty="0">
                <a:latin typeface="Palatino" pitchFamily="2" charset="77"/>
                <a:ea typeface="Palatino" pitchFamily="2" charset="77"/>
              </a:rPr>
              <a:t>To ensure a spherical layout and prevent 0 degree vertices from straying too far</a:t>
            </a:r>
            <a:endParaRPr lang="en-US" sz="1600" baseline="30000" dirty="0">
              <a:latin typeface="Palatino" pitchFamily="2" charset="77"/>
              <a:ea typeface="Palatino" pitchFamily="2" charset="77"/>
            </a:endParaRPr>
          </a:p>
        </p:txBody>
      </p:sp>
      <p:sp>
        <p:nvSpPr>
          <p:cNvPr id="157" name="TextBox 156">
            <a:extLst>
              <a:ext uri="{FF2B5EF4-FFF2-40B4-BE49-F238E27FC236}">
                <a16:creationId xmlns:a16="http://schemas.microsoft.com/office/drawing/2014/main" id="{3E46FDBD-059C-F441-8606-A06814F97785}"/>
              </a:ext>
            </a:extLst>
          </p:cNvPr>
          <p:cNvSpPr txBox="1"/>
          <p:nvPr/>
        </p:nvSpPr>
        <p:spPr>
          <a:xfrm>
            <a:off x="887101" y="1171481"/>
            <a:ext cx="4232569" cy="400110"/>
          </a:xfrm>
          <a:prstGeom prst="rect">
            <a:avLst/>
          </a:prstGeom>
          <a:solidFill>
            <a:schemeClr val="accent4">
              <a:lumMod val="60000"/>
              <a:lumOff val="40000"/>
            </a:schemeClr>
          </a:solidFill>
        </p:spPr>
        <p:txBody>
          <a:bodyPr wrap="none" rtlCol="0">
            <a:spAutoFit/>
          </a:bodyPr>
          <a:lstStyle/>
          <a:p>
            <a:r>
              <a:rPr lang="en-US" sz="2000" dirty="0">
                <a:latin typeface="Palatino" pitchFamily="2" charset="77"/>
                <a:ea typeface="Palatino" pitchFamily="2" charset="77"/>
              </a:rPr>
              <a:t>1| Compute all forces on each node</a:t>
            </a:r>
          </a:p>
        </p:txBody>
      </p:sp>
      <p:sp>
        <p:nvSpPr>
          <p:cNvPr id="10" name="TextBox 9">
            <a:extLst>
              <a:ext uri="{FF2B5EF4-FFF2-40B4-BE49-F238E27FC236}">
                <a16:creationId xmlns:a16="http://schemas.microsoft.com/office/drawing/2014/main" id="{85FCDFE5-9FB3-C34A-A926-775A4271334B}"/>
              </a:ext>
            </a:extLst>
          </p:cNvPr>
          <p:cNvSpPr txBox="1"/>
          <p:nvPr/>
        </p:nvSpPr>
        <p:spPr>
          <a:xfrm>
            <a:off x="7807664" y="473895"/>
            <a:ext cx="3980898" cy="400110"/>
          </a:xfrm>
          <a:prstGeom prst="rect">
            <a:avLst/>
          </a:prstGeom>
          <a:noFill/>
        </p:spPr>
        <p:txBody>
          <a:bodyPr wrap="none" rtlCol="0">
            <a:spAutoFit/>
          </a:bodyPr>
          <a:lstStyle/>
          <a:p>
            <a:pPr marL="342900" indent="-342900" algn="ctr">
              <a:buFont typeface="Arial" panose="020B0604020202020204" pitchFamily="34" charset="0"/>
              <a:buChar char="•"/>
            </a:pPr>
            <a:r>
              <a:rPr lang="en-US" sz="2000" dirty="0">
                <a:latin typeface="Palatino" pitchFamily="2" charset="77"/>
                <a:ea typeface="Palatino" pitchFamily="2" charset="77"/>
              </a:rPr>
              <a:t>Every node repels other nodes</a:t>
            </a:r>
          </a:p>
        </p:txBody>
      </p:sp>
      <p:sp>
        <p:nvSpPr>
          <p:cNvPr id="41" name="TextBox 40">
            <a:extLst>
              <a:ext uri="{FF2B5EF4-FFF2-40B4-BE49-F238E27FC236}">
                <a16:creationId xmlns:a16="http://schemas.microsoft.com/office/drawing/2014/main" id="{F2579E95-5231-BB4F-B5AC-F99790E07C91}"/>
              </a:ext>
            </a:extLst>
          </p:cNvPr>
          <p:cNvSpPr txBox="1"/>
          <p:nvPr/>
        </p:nvSpPr>
        <p:spPr>
          <a:xfrm>
            <a:off x="7807664" y="1013796"/>
            <a:ext cx="3278462" cy="707886"/>
          </a:xfrm>
          <a:prstGeom prst="rect">
            <a:avLst/>
          </a:prstGeom>
          <a:noFill/>
        </p:spPr>
        <p:txBody>
          <a:bodyPr wrap="none" rtlCol="0">
            <a:spAutoFit/>
          </a:bodyPr>
          <a:lstStyle/>
          <a:p>
            <a:pPr marL="342900" indent="-342900" algn="ctr">
              <a:buFont typeface="Arial" panose="020B0604020202020204" pitchFamily="34" charset="0"/>
              <a:buChar char="•"/>
            </a:pPr>
            <a:r>
              <a:rPr lang="en-US" sz="2000" dirty="0">
                <a:latin typeface="Palatino" pitchFamily="2" charset="77"/>
                <a:ea typeface="Palatino" pitchFamily="2" charset="77"/>
              </a:rPr>
              <a:t>Connected nodes attract</a:t>
            </a:r>
          </a:p>
          <a:p>
            <a:r>
              <a:rPr lang="en-US" sz="2000" dirty="0">
                <a:latin typeface="Palatino" pitchFamily="2" charset="77"/>
                <a:ea typeface="Palatino" pitchFamily="2" charset="77"/>
              </a:rPr>
              <a:t>      (edge compression)</a:t>
            </a:r>
          </a:p>
        </p:txBody>
      </p:sp>
      <p:sp>
        <p:nvSpPr>
          <p:cNvPr id="42" name="TextBox 41">
            <a:extLst>
              <a:ext uri="{FF2B5EF4-FFF2-40B4-BE49-F238E27FC236}">
                <a16:creationId xmlns:a16="http://schemas.microsoft.com/office/drawing/2014/main" id="{57F0E9EE-60C6-004F-8624-3E6E7FA42C65}"/>
              </a:ext>
            </a:extLst>
          </p:cNvPr>
          <p:cNvSpPr txBox="1"/>
          <p:nvPr/>
        </p:nvSpPr>
        <p:spPr>
          <a:xfrm>
            <a:off x="7814076" y="1855587"/>
            <a:ext cx="3974486" cy="707886"/>
          </a:xfrm>
          <a:prstGeom prst="rect">
            <a:avLst/>
          </a:prstGeom>
          <a:noFill/>
        </p:spPr>
        <p:txBody>
          <a:bodyPr wrap="none" rtlCol="0">
            <a:spAutoFit/>
          </a:bodyPr>
          <a:lstStyle/>
          <a:p>
            <a:pPr marL="342900" indent="-342900">
              <a:buFont typeface="Arial" panose="020B0604020202020204" pitchFamily="34" charset="0"/>
              <a:buChar char="•"/>
            </a:pPr>
            <a:r>
              <a:rPr lang="en-US" sz="2000" dirty="0">
                <a:latin typeface="Palatino" pitchFamily="2" charset="77"/>
                <a:ea typeface="Palatino" pitchFamily="2" charset="77"/>
              </a:rPr>
              <a:t>Additional gravitational force </a:t>
            </a:r>
          </a:p>
          <a:p>
            <a:r>
              <a:rPr lang="en-US" sz="2000" dirty="0">
                <a:latin typeface="Palatino" pitchFamily="2" charset="77"/>
                <a:ea typeface="Palatino" pitchFamily="2" charset="77"/>
              </a:rPr>
              <a:t>      towards the centre</a:t>
            </a:r>
            <a:r>
              <a:rPr lang="en-US" sz="2000" baseline="30000" dirty="0">
                <a:latin typeface="Palatino" pitchFamily="2" charset="77"/>
                <a:ea typeface="Palatino" pitchFamily="2" charset="77"/>
              </a:rPr>
              <a:t>1</a:t>
            </a:r>
            <a:endParaRPr lang="en-US" sz="2000" dirty="0">
              <a:latin typeface="Palatino" pitchFamily="2" charset="77"/>
              <a:ea typeface="Palatino" pitchFamily="2" charset="77"/>
            </a:endParaRPr>
          </a:p>
        </p:txBody>
      </p:sp>
    </p:spTree>
    <p:extLst>
      <p:ext uri="{BB962C8B-B14F-4D97-AF65-F5344CB8AC3E}">
        <p14:creationId xmlns:p14="http://schemas.microsoft.com/office/powerpoint/2010/main" val="218179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10" presetClass="entr" presetSubtype="0" fill="hold"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par>
                                <p:cTn id="11" presetID="10" presetClass="entr" presetSubtype="0" fill="hold" nodeType="withEffect">
                                  <p:stCondLst>
                                    <p:cond delay="0"/>
                                  </p:stCondLst>
                                  <p:childTnLst>
                                    <p:set>
                                      <p:cBhvr>
                                        <p:cTn id="12" dur="1" fill="hold">
                                          <p:stCondLst>
                                            <p:cond delay="0"/>
                                          </p:stCondLst>
                                        </p:cTn>
                                        <p:tgtEl>
                                          <p:spTgt spid="30"/>
                                        </p:tgtEl>
                                        <p:attrNameLst>
                                          <p:attrName>style.visibility</p:attrName>
                                        </p:attrNameLst>
                                      </p:cBhvr>
                                      <p:to>
                                        <p:strVal val="visible"/>
                                      </p:to>
                                    </p:set>
                                    <p:animEffect transition="in" filter="fade">
                                      <p:cBhvr>
                                        <p:cTn id="13" dur="500"/>
                                        <p:tgtEl>
                                          <p:spTgt spid="30"/>
                                        </p:tgtEl>
                                      </p:cBhvr>
                                    </p:animEffect>
                                  </p:childTnLst>
                                </p:cTn>
                              </p:par>
                              <p:par>
                                <p:cTn id="14" presetID="10" presetClass="entr" presetSubtype="0" fill="hold" nodeType="withEffect">
                                  <p:stCondLst>
                                    <p:cond delay="0"/>
                                  </p:stCondLst>
                                  <p:childTnLst>
                                    <p:set>
                                      <p:cBhvr>
                                        <p:cTn id="15" dur="1" fill="hold">
                                          <p:stCondLst>
                                            <p:cond delay="0"/>
                                          </p:stCondLst>
                                        </p:cTn>
                                        <p:tgtEl>
                                          <p:spTgt spid="58"/>
                                        </p:tgtEl>
                                        <p:attrNameLst>
                                          <p:attrName>style.visibility</p:attrName>
                                        </p:attrNameLst>
                                      </p:cBhvr>
                                      <p:to>
                                        <p:strVal val="visible"/>
                                      </p:to>
                                    </p:set>
                                    <p:animEffect transition="in" filter="fade">
                                      <p:cBhvr>
                                        <p:cTn id="16" dur="500"/>
                                        <p:tgtEl>
                                          <p:spTgt spid="58"/>
                                        </p:tgtEl>
                                      </p:cBhvr>
                                    </p:animEffect>
                                  </p:childTnLst>
                                </p:cTn>
                              </p:par>
                              <p:par>
                                <p:cTn id="17" presetID="10" presetClass="entr" presetSubtype="0" fill="hold" nodeType="withEffect">
                                  <p:stCondLst>
                                    <p:cond delay="0"/>
                                  </p:stCondLst>
                                  <p:childTnLst>
                                    <p:set>
                                      <p:cBhvr>
                                        <p:cTn id="18" dur="1" fill="hold">
                                          <p:stCondLst>
                                            <p:cond delay="0"/>
                                          </p:stCondLst>
                                        </p:cTn>
                                        <p:tgtEl>
                                          <p:spTgt spid="50"/>
                                        </p:tgtEl>
                                        <p:attrNameLst>
                                          <p:attrName>style.visibility</p:attrName>
                                        </p:attrNameLst>
                                      </p:cBhvr>
                                      <p:to>
                                        <p:strVal val="visible"/>
                                      </p:to>
                                    </p:set>
                                    <p:animEffect transition="in" filter="fade">
                                      <p:cBhvr>
                                        <p:cTn id="19" dur="500"/>
                                        <p:tgtEl>
                                          <p:spTgt spid="50"/>
                                        </p:tgtEl>
                                      </p:cBhvr>
                                    </p:animEffect>
                                  </p:childTnLst>
                                </p:cTn>
                              </p:par>
                              <p:par>
                                <p:cTn id="20" presetID="10" presetClass="entr" presetSubtype="0" fill="hold" nodeType="withEffect">
                                  <p:stCondLst>
                                    <p:cond delay="0"/>
                                  </p:stCondLst>
                                  <p:childTnLst>
                                    <p:set>
                                      <p:cBhvr>
                                        <p:cTn id="21" dur="1" fill="hold">
                                          <p:stCondLst>
                                            <p:cond delay="0"/>
                                          </p:stCondLst>
                                        </p:cTn>
                                        <p:tgtEl>
                                          <p:spTgt spid="53"/>
                                        </p:tgtEl>
                                        <p:attrNameLst>
                                          <p:attrName>style.visibility</p:attrName>
                                        </p:attrNameLst>
                                      </p:cBhvr>
                                      <p:to>
                                        <p:strVal val="visible"/>
                                      </p:to>
                                    </p:set>
                                    <p:animEffect transition="in" filter="fade">
                                      <p:cBhvr>
                                        <p:cTn id="22" dur="500"/>
                                        <p:tgtEl>
                                          <p:spTgt spid="53"/>
                                        </p:tgtEl>
                                      </p:cBhvr>
                                    </p:animEffect>
                                  </p:childTnLst>
                                </p:cTn>
                              </p:par>
                              <p:par>
                                <p:cTn id="23" presetID="10" presetClass="entr" presetSubtype="0" fill="hold" nodeType="withEffect">
                                  <p:stCondLst>
                                    <p:cond delay="0"/>
                                  </p:stCondLst>
                                  <p:childTnLst>
                                    <p:set>
                                      <p:cBhvr>
                                        <p:cTn id="24" dur="1" fill="hold">
                                          <p:stCondLst>
                                            <p:cond delay="0"/>
                                          </p:stCondLst>
                                        </p:cTn>
                                        <p:tgtEl>
                                          <p:spTgt spid="77"/>
                                        </p:tgtEl>
                                        <p:attrNameLst>
                                          <p:attrName>style.visibility</p:attrName>
                                        </p:attrNameLst>
                                      </p:cBhvr>
                                      <p:to>
                                        <p:strVal val="visible"/>
                                      </p:to>
                                    </p:set>
                                    <p:animEffect transition="in" filter="fade">
                                      <p:cBhvr>
                                        <p:cTn id="25" dur="500"/>
                                        <p:tgtEl>
                                          <p:spTgt spid="77"/>
                                        </p:tgtEl>
                                      </p:cBhvr>
                                    </p:animEffect>
                                  </p:childTnLst>
                                </p:cTn>
                              </p:par>
                              <p:par>
                                <p:cTn id="26" presetID="10" presetClass="entr" presetSubtype="0" fill="hold" nodeType="withEffect">
                                  <p:stCondLst>
                                    <p:cond delay="0"/>
                                  </p:stCondLst>
                                  <p:childTnLst>
                                    <p:set>
                                      <p:cBhvr>
                                        <p:cTn id="27" dur="1" fill="hold">
                                          <p:stCondLst>
                                            <p:cond delay="0"/>
                                          </p:stCondLst>
                                        </p:cTn>
                                        <p:tgtEl>
                                          <p:spTgt spid="79"/>
                                        </p:tgtEl>
                                        <p:attrNameLst>
                                          <p:attrName>style.visibility</p:attrName>
                                        </p:attrNameLst>
                                      </p:cBhvr>
                                      <p:to>
                                        <p:strVal val="visible"/>
                                      </p:to>
                                    </p:set>
                                    <p:animEffect transition="in" filter="fade">
                                      <p:cBhvr>
                                        <p:cTn id="28" dur="500"/>
                                        <p:tgtEl>
                                          <p:spTgt spid="79"/>
                                        </p:tgtEl>
                                      </p:cBhvr>
                                    </p:animEffect>
                                  </p:childTnLst>
                                </p:cTn>
                              </p:par>
                              <p:par>
                                <p:cTn id="29" presetID="10" presetClass="entr" presetSubtype="0" fill="hold" nodeType="withEffect">
                                  <p:stCondLst>
                                    <p:cond delay="0"/>
                                  </p:stCondLst>
                                  <p:childTnLst>
                                    <p:set>
                                      <p:cBhvr>
                                        <p:cTn id="30" dur="1" fill="hold">
                                          <p:stCondLst>
                                            <p:cond delay="0"/>
                                          </p:stCondLst>
                                        </p:cTn>
                                        <p:tgtEl>
                                          <p:spTgt spid="72"/>
                                        </p:tgtEl>
                                        <p:attrNameLst>
                                          <p:attrName>style.visibility</p:attrName>
                                        </p:attrNameLst>
                                      </p:cBhvr>
                                      <p:to>
                                        <p:strVal val="visible"/>
                                      </p:to>
                                    </p:set>
                                    <p:animEffect transition="in" filter="fade">
                                      <p:cBhvr>
                                        <p:cTn id="31" dur="500"/>
                                        <p:tgtEl>
                                          <p:spTgt spid="72"/>
                                        </p:tgtEl>
                                      </p:cBhvr>
                                    </p:animEffect>
                                  </p:childTnLst>
                                </p:cTn>
                              </p:par>
                              <p:par>
                                <p:cTn id="32" presetID="10" presetClass="entr" presetSubtype="0" fill="hold" nodeType="withEffect">
                                  <p:stCondLst>
                                    <p:cond delay="0"/>
                                  </p:stCondLst>
                                  <p:childTnLst>
                                    <p:set>
                                      <p:cBhvr>
                                        <p:cTn id="33" dur="1" fill="hold">
                                          <p:stCondLst>
                                            <p:cond delay="0"/>
                                          </p:stCondLst>
                                        </p:cTn>
                                        <p:tgtEl>
                                          <p:spTgt spid="103"/>
                                        </p:tgtEl>
                                        <p:attrNameLst>
                                          <p:attrName>style.visibility</p:attrName>
                                        </p:attrNameLst>
                                      </p:cBhvr>
                                      <p:to>
                                        <p:strVal val="visible"/>
                                      </p:to>
                                    </p:set>
                                    <p:animEffect transition="in" filter="fade">
                                      <p:cBhvr>
                                        <p:cTn id="34" dur="500"/>
                                        <p:tgtEl>
                                          <p:spTgt spid="103"/>
                                        </p:tgtEl>
                                      </p:cBhvr>
                                    </p:animEffect>
                                  </p:childTnLst>
                                </p:cTn>
                              </p:par>
                              <p:par>
                                <p:cTn id="35" presetID="10" presetClass="entr" presetSubtype="0" fill="hold" nodeType="withEffect">
                                  <p:stCondLst>
                                    <p:cond delay="0"/>
                                  </p:stCondLst>
                                  <p:childTnLst>
                                    <p:set>
                                      <p:cBhvr>
                                        <p:cTn id="36" dur="1" fill="hold">
                                          <p:stCondLst>
                                            <p:cond delay="0"/>
                                          </p:stCondLst>
                                        </p:cTn>
                                        <p:tgtEl>
                                          <p:spTgt spid="107"/>
                                        </p:tgtEl>
                                        <p:attrNameLst>
                                          <p:attrName>style.visibility</p:attrName>
                                        </p:attrNameLst>
                                      </p:cBhvr>
                                      <p:to>
                                        <p:strVal val="visible"/>
                                      </p:to>
                                    </p:set>
                                    <p:animEffect transition="in" filter="fade">
                                      <p:cBhvr>
                                        <p:cTn id="37" dur="500"/>
                                        <p:tgtEl>
                                          <p:spTgt spid="107"/>
                                        </p:tgtEl>
                                      </p:cBhvr>
                                    </p:animEffect>
                                  </p:childTnLst>
                                </p:cTn>
                              </p:par>
                              <p:par>
                                <p:cTn id="38" presetID="10" presetClass="entr" presetSubtype="0" fill="hold" nodeType="withEffect">
                                  <p:stCondLst>
                                    <p:cond delay="0"/>
                                  </p:stCondLst>
                                  <p:childTnLst>
                                    <p:set>
                                      <p:cBhvr>
                                        <p:cTn id="39" dur="1" fill="hold">
                                          <p:stCondLst>
                                            <p:cond delay="0"/>
                                          </p:stCondLst>
                                        </p:cTn>
                                        <p:tgtEl>
                                          <p:spTgt spid="105"/>
                                        </p:tgtEl>
                                        <p:attrNameLst>
                                          <p:attrName>style.visibility</p:attrName>
                                        </p:attrNameLst>
                                      </p:cBhvr>
                                      <p:to>
                                        <p:strVal val="visible"/>
                                      </p:to>
                                    </p:set>
                                    <p:animEffect transition="in" filter="fade">
                                      <p:cBhvr>
                                        <p:cTn id="40" dur="500"/>
                                        <p:tgtEl>
                                          <p:spTgt spid="105"/>
                                        </p:tgtEl>
                                      </p:cBhvr>
                                    </p:animEffect>
                                  </p:childTnLst>
                                </p:cTn>
                              </p:par>
                              <p:par>
                                <p:cTn id="41" presetID="1" presetClass="entr" presetSubtype="0" fill="hold" grpId="0" nodeType="withEffect">
                                  <p:stCondLst>
                                    <p:cond delay="0"/>
                                  </p:stCondLst>
                                  <p:childTnLst>
                                    <p:set>
                                      <p:cBhvr>
                                        <p:cTn id="42" dur="1" fill="hold">
                                          <p:stCondLst>
                                            <p:cond delay="0"/>
                                          </p:stCondLst>
                                        </p:cTn>
                                        <p:tgtEl>
                                          <p:spTgt spid="1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45"/>
                                        </p:tgtEl>
                                        <p:attrNameLst>
                                          <p:attrName>style.visibility</p:attrName>
                                        </p:attrNameLst>
                                      </p:cBhvr>
                                      <p:to>
                                        <p:strVal val="visible"/>
                                      </p:to>
                                    </p:set>
                                    <p:animEffect transition="in" filter="fade">
                                      <p:cBhvr>
                                        <p:cTn id="47" dur="500"/>
                                        <p:tgtEl>
                                          <p:spTgt spid="45"/>
                                        </p:tgtEl>
                                      </p:cBhvr>
                                    </p:animEffect>
                                  </p:childTnLst>
                                </p:cTn>
                              </p:par>
                              <p:par>
                                <p:cTn id="48" presetID="10" presetClass="entr" presetSubtype="0" fill="hold" nodeType="withEffect">
                                  <p:stCondLst>
                                    <p:cond delay="0"/>
                                  </p:stCondLst>
                                  <p:childTnLst>
                                    <p:set>
                                      <p:cBhvr>
                                        <p:cTn id="49" dur="1" fill="hold">
                                          <p:stCondLst>
                                            <p:cond delay="0"/>
                                          </p:stCondLst>
                                        </p:cTn>
                                        <p:tgtEl>
                                          <p:spTgt spid="37"/>
                                        </p:tgtEl>
                                        <p:attrNameLst>
                                          <p:attrName>style.visibility</p:attrName>
                                        </p:attrNameLst>
                                      </p:cBhvr>
                                      <p:to>
                                        <p:strVal val="visible"/>
                                      </p:to>
                                    </p:set>
                                    <p:animEffect transition="in" filter="fade">
                                      <p:cBhvr>
                                        <p:cTn id="50" dur="500"/>
                                        <p:tgtEl>
                                          <p:spTgt spid="37"/>
                                        </p:tgtEl>
                                      </p:cBhvr>
                                    </p:animEffect>
                                  </p:childTnLst>
                                </p:cTn>
                              </p:par>
                              <p:par>
                                <p:cTn id="51" presetID="10" presetClass="entr" presetSubtype="0" fill="hold" nodeType="withEffect">
                                  <p:stCondLst>
                                    <p:cond delay="0"/>
                                  </p:stCondLst>
                                  <p:childTnLst>
                                    <p:set>
                                      <p:cBhvr>
                                        <p:cTn id="52" dur="1" fill="hold">
                                          <p:stCondLst>
                                            <p:cond delay="0"/>
                                          </p:stCondLst>
                                        </p:cTn>
                                        <p:tgtEl>
                                          <p:spTgt spid="62"/>
                                        </p:tgtEl>
                                        <p:attrNameLst>
                                          <p:attrName>style.visibility</p:attrName>
                                        </p:attrNameLst>
                                      </p:cBhvr>
                                      <p:to>
                                        <p:strVal val="visible"/>
                                      </p:to>
                                    </p:set>
                                    <p:animEffect transition="in" filter="fade">
                                      <p:cBhvr>
                                        <p:cTn id="53" dur="500"/>
                                        <p:tgtEl>
                                          <p:spTgt spid="62"/>
                                        </p:tgtEl>
                                      </p:cBhvr>
                                    </p:animEffect>
                                  </p:childTnLst>
                                </p:cTn>
                              </p:par>
                              <p:par>
                                <p:cTn id="54" presetID="10" presetClass="entr" presetSubtype="0" fill="hold" nodeType="withEffect">
                                  <p:stCondLst>
                                    <p:cond delay="0"/>
                                  </p:stCondLst>
                                  <p:childTnLst>
                                    <p:set>
                                      <p:cBhvr>
                                        <p:cTn id="55" dur="1" fill="hold">
                                          <p:stCondLst>
                                            <p:cond delay="0"/>
                                          </p:stCondLst>
                                        </p:cTn>
                                        <p:tgtEl>
                                          <p:spTgt spid="64"/>
                                        </p:tgtEl>
                                        <p:attrNameLst>
                                          <p:attrName>style.visibility</p:attrName>
                                        </p:attrNameLst>
                                      </p:cBhvr>
                                      <p:to>
                                        <p:strVal val="visible"/>
                                      </p:to>
                                    </p:set>
                                    <p:animEffect transition="in" filter="fade">
                                      <p:cBhvr>
                                        <p:cTn id="56" dur="500"/>
                                        <p:tgtEl>
                                          <p:spTgt spid="64"/>
                                        </p:tgtEl>
                                      </p:cBhvr>
                                    </p:animEffect>
                                  </p:childTnLst>
                                </p:cTn>
                              </p:par>
                              <p:par>
                                <p:cTn id="57" presetID="10" presetClass="entr" presetSubtype="0" fill="hold" nodeType="withEffect">
                                  <p:stCondLst>
                                    <p:cond delay="0"/>
                                  </p:stCondLst>
                                  <p:childTnLst>
                                    <p:set>
                                      <p:cBhvr>
                                        <p:cTn id="58" dur="1" fill="hold">
                                          <p:stCondLst>
                                            <p:cond delay="0"/>
                                          </p:stCondLst>
                                        </p:cTn>
                                        <p:tgtEl>
                                          <p:spTgt spid="124"/>
                                        </p:tgtEl>
                                        <p:attrNameLst>
                                          <p:attrName>style.visibility</p:attrName>
                                        </p:attrNameLst>
                                      </p:cBhvr>
                                      <p:to>
                                        <p:strVal val="visible"/>
                                      </p:to>
                                    </p:set>
                                    <p:animEffect transition="in" filter="fade">
                                      <p:cBhvr>
                                        <p:cTn id="59" dur="500"/>
                                        <p:tgtEl>
                                          <p:spTgt spid="124"/>
                                        </p:tgtEl>
                                      </p:cBhvr>
                                    </p:animEffect>
                                  </p:childTnLst>
                                </p:cTn>
                              </p:par>
                              <p:par>
                                <p:cTn id="60" presetID="10" presetClass="entr" presetSubtype="0" fill="hold" nodeType="withEffect">
                                  <p:stCondLst>
                                    <p:cond delay="0"/>
                                  </p:stCondLst>
                                  <p:childTnLst>
                                    <p:set>
                                      <p:cBhvr>
                                        <p:cTn id="61" dur="1" fill="hold">
                                          <p:stCondLst>
                                            <p:cond delay="0"/>
                                          </p:stCondLst>
                                        </p:cTn>
                                        <p:tgtEl>
                                          <p:spTgt spid="82"/>
                                        </p:tgtEl>
                                        <p:attrNameLst>
                                          <p:attrName>style.visibility</p:attrName>
                                        </p:attrNameLst>
                                      </p:cBhvr>
                                      <p:to>
                                        <p:strVal val="visible"/>
                                      </p:to>
                                    </p:set>
                                    <p:animEffect transition="in" filter="fade">
                                      <p:cBhvr>
                                        <p:cTn id="62" dur="500"/>
                                        <p:tgtEl>
                                          <p:spTgt spid="82"/>
                                        </p:tgtEl>
                                      </p:cBhvr>
                                    </p:animEffect>
                                  </p:childTnLst>
                                </p:cTn>
                              </p:par>
                              <p:par>
                                <p:cTn id="63" presetID="10" presetClass="entr" presetSubtype="0" fill="hold" nodeType="withEffect">
                                  <p:stCondLst>
                                    <p:cond delay="0"/>
                                  </p:stCondLst>
                                  <p:childTnLst>
                                    <p:set>
                                      <p:cBhvr>
                                        <p:cTn id="64" dur="1" fill="hold">
                                          <p:stCondLst>
                                            <p:cond delay="0"/>
                                          </p:stCondLst>
                                        </p:cTn>
                                        <p:tgtEl>
                                          <p:spTgt spid="87"/>
                                        </p:tgtEl>
                                        <p:attrNameLst>
                                          <p:attrName>style.visibility</p:attrName>
                                        </p:attrNameLst>
                                      </p:cBhvr>
                                      <p:to>
                                        <p:strVal val="visible"/>
                                      </p:to>
                                    </p:set>
                                    <p:animEffect transition="in" filter="fade">
                                      <p:cBhvr>
                                        <p:cTn id="65" dur="500"/>
                                        <p:tgtEl>
                                          <p:spTgt spid="87"/>
                                        </p:tgtEl>
                                      </p:cBhvr>
                                    </p:animEffect>
                                  </p:childTnLst>
                                </p:cTn>
                              </p:par>
                              <p:par>
                                <p:cTn id="66" presetID="10" presetClass="entr" presetSubtype="0" fill="hold" nodeType="withEffect">
                                  <p:stCondLst>
                                    <p:cond delay="0"/>
                                  </p:stCondLst>
                                  <p:childTnLst>
                                    <p:set>
                                      <p:cBhvr>
                                        <p:cTn id="67" dur="1" fill="hold">
                                          <p:stCondLst>
                                            <p:cond delay="0"/>
                                          </p:stCondLst>
                                        </p:cTn>
                                        <p:tgtEl>
                                          <p:spTgt spid="90"/>
                                        </p:tgtEl>
                                        <p:attrNameLst>
                                          <p:attrName>style.visibility</p:attrName>
                                        </p:attrNameLst>
                                      </p:cBhvr>
                                      <p:to>
                                        <p:strVal val="visible"/>
                                      </p:to>
                                    </p:set>
                                    <p:animEffect transition="in" filter="fade">
                                      <p:cBhvr>
                                        <p:cTn id="68" dur="500"/>
                                        <p:tgtEl>
                                          <p:spTgt spid="90"/>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41"/>
                                        </p:tgtEl>
                                        <p:attrNameLst>
                                          <p:attrName>style.visibility</p:attrName>
                                        </p:attrNameLst>
                                      </p:cBhvr>
                                      <p:to>
                                        <p:strVal val="visible"/>
                                      </p:to>
                                    </p:set>
                                    <p:animEffect transition="in" filter="fade">
                                      <p:cBhvr>
                                        <p:cTn id="71" dur="500"/>
                                        <p:tgtEl>
                                          <p:spTgt spid="41"/>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nodeType="clickEffect">
                                  <p:stCondLst>
                                    <p:cond delay="0"/>
                                  </p:stCondLst>
                                  <p:childTnLst>
                                    <p:set>
                                      <p:cBhvr>
                                        <p:cTn id="75" dur="1" fill="hold">
                                          <p:stCondLst>
                                            <p:cond delay="0"/>
                                          </p:stCondLst>
                                        </p:cTn>
                                        <p:tgtEl>
                                          <p:spTgt spid="138"/>
                                        </p:tgtEl>
                                        <p:attrNameLst>
                                          <p:attrName>style.visibility</p:attrName>
                                        </p:attrNameLst>
                                      </p:cBhvr>
                                      <p:to>
                                        <p:strVal val="visible"/>
                                      </p:to>
                                    </p:set>
                                    <p:animEffect transition="in" filter="fade">
                                      <p:cBhvr>
                                        <p:cTn id="76" dur="500"/>
                                        <p:tgtEl>
                                          <p:spTgt spid="138"/>
                                        </p:tgtEl>
                                      </p:cBhvr>
                                    </p:animEffect>
                                  </p:childTnLst>
                                </p:cTn>
                              </p:par>
                              <p:par>
                                <p:cTn id="77" presetID="10" presetClass="entr" presetSubtype="0" fill="hold" nodeType="withEffect">
                                  <p:stCondLst>
                                    <p:cond delay="0"/>
                                  </p:stCondLst>
                                  <p:childTnLst>
                                    <p:set>
                                      <p:cBhvr>
                                        <p:cTn id="78" dur="1" fill="hold">
                                          <p:stCondLst>
                                            <p:cond delay="0"/>
                                          </p:stCondLst>
                                        </p:cTn>
                                        <p:tgtEl>
                                          <p:spTgt spid="135"/>
                                        </p:tgtEl>
                                        <p:attrNameLst>
                                          <p:attrName>style.visibility</p:attrName>
                                        </p:attrNameLst>
                                      </p:cBhvr>
                                      <p:to>
                                        <p:strVal val="visible"/>
                                      </p:to>
                                    </p:set>
                                    <p:animEffect transition="in" filter="fade">
                                      <p:cBhvr>
                                        <p:cTn id="79" dur="500"/>
                                        <p:tgtEl>
                                          <p:spTgt spid="135"/>
                                        </p:tgtEl>
                                      </p:cBhvr>
                                    </p:animEffect>
                                  </p:childTnLst>
                                </p:cTn>
                              </p:par>
                              <p:par>
                                <p:cTn id="80" presetID="10" presetClass="entr" presetSubtype="0" fill="hold" nodeType="withEffect">
                                  <p:stCondLst>
                                    <p:cond delay="0"/>
                                  </p:stCondLst>
                                  <p:childTnLst>
                                    <p:set>
                                      <p:cBhvr>
                                        <p:cTn id="81" dur="1" fill="hold">
                                          <p:stCondLst>
                                            <p:cond delay="0"/>
                                          </p:stCondLst>
                                        </p:cTn>
                                        <p:tgtEl>
                                          <p:spTgt spid="142"/>
                                        </p:tgtEl>
                                        <p:attrNameLst>
                                          <p:attrName>style.visibility</p:attrName>
                                        </p:attrNameLst>
                                      </p:cBhvr>
                                      <p:to>
                                        <p:strVal val="visible"/>
                                      </p:to>
                                    </p:set>
                                    <p:animEffect transition="in" filter="fade">
                                      <p:cBhvr>
                                        <p:cTn id="82" dur="500"/>
                                        <p:tgtEl>
                                          <p:spTgt spid="142"/>
                                        </p:tgtEl>
                                      </p:cBhvr>
                                    </p:animEffect>
                                  </p:childTnLst>
                                </p:cTn>
                              </p:par>
                              <p:par>
                                <p:cTn id="83" presetID="10" presetClass="entr" presetSubtype="0" fill="hold" nodeType="withEffect">
                                  <p:stCondLst>
                                    <p:cond delay="0"/>
                                  </p:stCondLst>
                                  <p:childTnLst>
                                    <p:set>
                                      <p:cBhvr>
                                        <p:cTn id="84" dur="1" fill="hold">
                                          <p:stCondLst>
                                            <p:cond delay="0"/>
                                          </p:stCondLst>
                                        </p:cTn>
                                        <p:tgtEl>
                                          <p:spTgt spid="140"/>
                                        </p:tgtEl>
                                        <p:attrNameLst>
                                          <p:attrName>style.visibility</p:attrName>
                                        </p:attrNameLst>
                                      </p:cBhvr>
                                      <p:to>
                                        <p:strVal val="visible"/>
                                      </p:to>
                                    </p:set>
                                    <p:animEffect transition="in" filter="fade">
                                      <p:cBhvr>
                                        <p:cTn id="85" dur="500"/>
                                        <p:tgtEl>
                                          <p:spTgt spid="140"/>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42"/>
                                        </p:tgtEl>
                                        <p:attrNameLst>
                                          <p:attrName>style.visibility</p:attrName>
                                        </p:attrNameLst>
                                      </p:cBhvr>
                                      <p:to>
                                        <p:strVal val="visible"/>
                                      </p:to>
                                    </p:set>
                                    <p:animEffect transition="in" filter="fade">
                                      <p:cBhvr>
                                        <p:cTn id="88" dur="500"/>
                                        <p:tgtEl>
                                          <p:spTgt spid="42"/>
                                        </p:tgtEl>
                                      </p:cBhvr>
                                    </p:animEffect>
                                  </p:childTnLst>
                                </p:cTn>
                              </p:par>
                            </p:childTnLst>
                          </p:cTn>
                        </p:par>
                        <p:par>
                          <p:cTn id="89" fill="hold">
                            <p:stCondLst>
                              <p:cond delay="500"/>
                            </p:stCondLst>
                            <p:childTnLst>
                              <p:par>
                                <p:cTn id="90" presetID="1" presetClass="entr" presetSubtype="0" fill="hold" grpId="0" nodeType="afterEffect">
                                  <p:stCondLst>
                                    <p:cond delay="0"/>
                                  </p:stCondLst>
                                  <p:childTnLst>
                                    <p:set>
                                      <p:cBhvr>
                                        <p:cTn id="91" dur="1" fill="hold">
                                          <p:stCondLst>
                                            <p:cond delay="0"/>
                                          </p:stCondLst>
                                        </p:cTn>
                                        <p:tgtEl>
                                          <p:spTgt spid="1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2" grpId="0"/>
      <p:bldP spid="10" grpId="0"/>
      <p:bldP spid="41" grpId="0"/>
      <p:bldP spid="4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467914D5-B437-6C42-80CD-16C8FB29627F}"/>
              </a:ext>
            </a:extLst>
          </p:cNvPr>
          <p:cNvSpPr/>
          <p:nvPr/>
        </p:nvSpPr>
        <p:spPr>
          <a:xfrm>
            <a:off x="4357209" y="2477490"/>
            <a:ext cx="540047" cy="538195"/>
          </a:xfrm>
          <a:prstGeom prst="ellipse">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FD86309F-73F6-1548-B7FC-BF90DA6DF0ED}"/>
              </a:ext>
            </a:extLst>
          </p:cNvPr>
          <p:cNvSpPr/>
          <p:nvPr/>
        </p:nvSpPr>
        <p:spPr>
          <a:xfrm>
            <a:off x="5415824" y="4268957"/>
            <a:ext cx="540047" cy="538195"/>
          </a:xfrm>
          <a:prstGeom prst="ellipse">
            <a:avLst/>
          </a:prstGeom>
          <a:gradFill flip="none" rotWithShape="1">
            <a:gsLst>
              <a:gs pos="0">
                <a:schemeClr val="accent4">
                  <a:lumMod val="5000"/>
                  <a:lumOff val="9500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BA623701-D5B4-BA42-8942-2DA901C44A7C}"/>
              </a:ext>
            </a:extLst>
          </p:cNvPr>
          <p:cNvSpPr/>
          <p:nvPr/>
        </p:nvSpPr>
        <p:spPr>
          <a:xfrm>
            <a:off x="6850840" y="2373198"/>
            <a:ext cx="540047" cy="538195"/>
          </a:xfrm>
          <a:prstGeom prst="ellipse">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685F7FD3-D92F-6444-BD89-F97942B8AC5D}"/>
              </a:ext>
            </a:extLst>
          </p:cNvPr>
          <p:cNvSpPr/>
          <p:nvPr/>
        </p:nvSpPr>
        <p:spPr>
          <a:xfrm>
            <a:off x="7566811" y="3605756"/>
            <a:ext cx="540047" cy="538195"/>
          </a:xfrm>
          <a:prstGeom prst="ellipse">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CD9AD570-459D-AB42-8954-E1DE8CDEF2EB}"/>
              </a:ext>
            </a:extLst>
          </p:cNvPr>
          <p:cNvCxnSpPr>
            <a:stCxn id="2" idx="6"/>
            <a:endCxn id="4" idx="2"/>
          </p:cNvCxnSpPr>
          <p:nvPr/>
        </p:nvCxnSpPr>
        <p:spPr>
          <a:xfrm flipV="1">
            <a:off x="4897256" y="2642296"/>
            <a:ext cx="1953584" cy="1042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4E437A27-81A0-3F4C-A4BE-97F415994723}"/>
              </a:ext>
            </a:extLst>
          </p:cNvPr>
          <p:cNvCxnSpPr>
            <a:cxnSpLocks/>
            <a:endCxn id="3" idx="1"/>
          </p:cNvCxnSpPr>
          <p:nvPr/>
        </p:nvCxnSpPr>
        <p:spPr>
          <a:xfrm>
            <a:off x="4772719" y="2965770"/>
            <a:ext cx="722193" cy="138200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7BF0DE4B-4D78-324E-9EAC-55B9AC764EF4}"/>
              </a:ext>
            </a:extLst>
          </p:cNvPr>
          <p:cNvCxnSpPr>
            <a:cxnSpLocks/>
          </p:cNvCxnSpPr>
          <p:nvPr/>
        </p:nvCxnSpPr>
        <p:spPr>
          <a:xfrm flipH="1">
            <a:off x="5852082" y="2815536"/>
            <a:ext cx="1053145" cy="151519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291C9D8-AD85-D74B-9E11-B6B21EF0D0FA}"/>
              </a:ext>
            </a:extLst>
          </p:cNvPr>
          <p:cNvCxnSpPr>
            <a:cxnSpLocks/>
          </p:cNvCxnSpPr>
          <p:nvPr/>
        </p:nvCxnSpPr>
        <p:spPr>
          <a:xfrm flipH="1">
            <a:off x="5970956" y="3941084"/>
            <a:ext cx="1610277" cy="55397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CBC687C3-FF47-9A49-982E-8E0993B0E6BF}"/>
              </a:ext>
            </a:extLst>
          </p:cNvPr>
          <p:cNvCxnSpPr>
            <a:cxnSpLocks/>
          </p:cNvCxnSpPr>
          <p:nvPr/>
        </p:nvCxnSpPr>
        <p:spPr>
          <a:xfrm flipH="1" flipV="1">
            <a:off x="4302822" y="2430217"/>
            <a:ext cx="321344" cy="316370"/>
          </a:xfrm>
          <a:prstGeom prst="straightConnector1">
            <a:avLst/>
          </a:prstGeom>
          <a:ln w="1905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E392A06A-5833-2A47-9B8F-876513DE85B7}"/>
              </a:ext>
            </a:extLst>
          </p:cNvPr>
          <p:cNvCxnSpPr>
            <a:cxnSpLocks/>
          </p:cNvCxnSpPr>
          <p:nvPr/>
        </p:nvCxnSpPr>
        <p:spPr>
          <a:xfrm flipH="1" flipV="1">
            <a:off x="6905227" y="2092140"/>
            <a:ext cx="213104" cy="555732"/>
          </a:xfrm>
          <a:prstGeom prst="straightConnector1">
            <a:avLst/>
          </a:prstGeom>
          <a:ln w="1905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6EE4160B-BB89-034B-A55B-56A313F5C00C}"/>
              </a:ext>
            </a:extLst>
          </p:cNvPr>
          <p:cNvCxnSpPr>
            <a:cxnSpLocks/>
          </p:cNvCxnSpPr>
          <p:nvPr/>
        </p:nvCxnSpPr>
        <p:spPr>
          <a:xfrm flipH="1">
            <a:off x="5685847" y="4538054"/>
            <a:ext cx="1" cy="402161"/>
          </a:xfrm>
          <a:prstGeom prst="straightConnector1">
            <a:avLst/>
          </a:prstGeom>
          <a:ln w="1905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E9683B4B-30BD-9842-B617-3F8BC5276EDC}"/>
              </a:ext>
            </a:extLst>
          </p:cNvPr>
          <p:cNvCxnSpPr>
            <a:cxnSpLocks/>
          </p:cNvCxnSpPr>
          <p:nvPr/>
        </p:nvCxnSpPr>
        <p:spPr>
          <a:xfrm>
            <a:off x="7836836" y="3874853"/>
            <a:ext cx="343669" cy="525313"/>
          </a:xfrm>
          <a:prstGeom prst="straightConnector1">
            <a:avLst/>
          </a:prstGeom>
          <a:ln w="1905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CEC70775-18B4-AA4C-9AC7-44DA72BFC8C7}"/>
              </a:ext>
            </a:extLst>
          </p:cNvPr>
          <p:cNvSpPr txBox="1"/>
          <p:nvPr/>
        </p:nvSpPr>
        <p:spPr>
          <a:xfrm>
            <a:off x="667260" y="719817"/>
            <a:ext cx="5303696" cy="400110"/>
          </a:xfrm>
          <a:prstGeom prst="rect">
            <a:avLst/>
          </a:prstGeom>
          <a:solidFill>
            <a:schemeClr val="accent4">
              <a:lumMod val="60000"/>
              <a:lumOff val="40000"/>
            </a:schemeClr>
          </a:solidFill>
        </p:spPr>
        <p:txBody>
          <a:bodyPr wrap="none" rtlCol="0">
            <a:spAutoFit/>
          </a:bodyPr>
          <a:lstStyle/>
          <a:p>
            <a:r>
              <a:rPr lang="en-US" sz="2000" dirty="0">
                <a:latin typeface="Palatino" pitchFamily="2" charset="77"/>
                <a:ea typeface="Palatino" pitchFamily="2" charset="77"/>
              </a:rPr>
              <a:t>2| Compute the resultant force on each node</a:t>
            </a:r>
          </a:p>
        </p:txBody>
      </p:sp>
    </p:spTree>
    <p:extLst>
      <p:ext uri="{BB962C8B-B14F-4D97-AF65-F5344CB8AC3E}">
        <p14:creationId xmlns:p14="http://schemas.microsoft.com/office/powerpoint/2010/main" val="76650914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1027</TotalTime>
  <Words>668</Words>
  <Application>Microsoft Macintosh PowerPoint</Application>
  <PresentationFormat>Widescreen</PresentationFormat>
  <Paragraphs>83</Paragraphs>
  <Slides>15</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15</vt:i4>
      </vt:variant>
    </vt:vector>
  </HeadingPairs>
  <TitlesOfParts>
    <vt:vector size="22" baseType="lpstr">
      <vt:lpstr>American Typewriter</vt:lpstr>
      <vt:lpstr>Arial</vt:lpstr>
      <vt:lpstr>Calibri</vt:lpstr>
      <vt:lpstr>Calibri Light</vt:lpstr>
      <vt:lpstr>Cambria Math</vt:lpstr>
      <vt:lpstr>Palatino</vt:lpstr>
      <vt:lpstr>Office Theme</vt:lpstr>
      <vt:lpstr>Force-Directed Graph Layout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39</cp:revision>
  <dcterms:created xsi:type="dcterms:W3CDTF">2019-04-01T07:23:38Z</dcterms:created>
  <dcterms:modified xsi:type="dcterms:W3CDTF">2019-04-04T02:40:43Z</dcterms:modified>
</cp:coreProperties>
</file>